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81" r:id="rId2"/>
    <p:sldId id="309" r:id="rId3"/>
    <p:sldId id="275" r:id="rId4"/>
    <p:sldId id="293" r:id="rId5"/>
    <p:sldId id="258" r:id="rId6"/>
    <p:sldId id="308" r:id="rId7"/>
    <p:sldId id="305" r:id="rId8"/>
    <p:sldId id="285" r:id="rId9"/>
    <p:sldId id="284" r:id="rId10"/>
    <p:sldId id="286" r:id="rId11"/>
    <p:sldId id="287" r:id="rId12"/>
    <p:sldId id="296" r:id="rId13"/>
    <p:sldId id="288" r:id="rId14"/>
    <p:sldId id="289" r:id="rId15"/>
    <p:sldId id="298" r:id="rId16"/>
    <p:sldId id="290" r:id="rId17"/>
    <p:sldId id="277" r:id="rId18"/>
    <p:sldId id="291" r:id="rId19"/>
    <p:sldId id="299" r:id="rId20"/>
    <p:sldId id="295" r:id="rId21"/>
    <p:sldId id="259" r:id="rId22"/>
    <p:sldId id="273" r:id="rId23"/>
    <p:sldId id="278" r:id="rId24"/>
    <p:sldId id="272" r:id="rId25"/>
    <p:sldId id="280" r:id="rId26"/>
    <p:sldId id="270" r:id="rId27"/>
    <p:sldId id="279" r:id="rId28"/>
    <p:sldId id="269" r:id="rId29"/>
    <p:sldId id="303" r:id="rId30"/>
    <p:sldId id="268" r:id="rId31"/>
    <p:sldId id="304" r:id="rId32"/>
    <p:sldId id="267" r:id="rId33"/>
    <p:sldId id="274" r:id="rId34"/>
    <p:sldId id="271" r:id="rId35"/>
    <p:sldId id="302" r:id="rId36"/>
    <p:sldId id="264" r:id="rId37"/>
    <p:sldId id="265" r:id="rId3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p:scale>
          <a:sx n="80" d="100"/>
          <a:sy n="80" d="100"/>
        </p:scale>
        <p:origin x="-1074" y="162"/>
      </p:cViewPr>
      <p:guideLst>
        <p:guide orient="horz" pos="2160"/>
        <p:guide pos="2880"/>
      </p:guideLst>
    </p:cSldViewPr>
  </p:slideViewPr>
  <p:notesTextViewPr>
    <p:cViewPr>
      <p:scale>
        <a:sx n="1" d="1"/>
        <a:sy n="1" d="1"/>
      </p:scale>
      <p:origin x="0" y="0"/>
    </p:cViewPr>
  </p:notesTextViewPr>
  <p:sorterViewPr>
    <p:cViewPr>
      <p:scale>
        <a:sx n="190" d="100"/>
        <a:sy n="190" d="100"/>
      </p:scale>
      <p:origin x="0" y="2718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53D6EE-71F9-4279-A092-2D7834BD17D0}"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EAA7A90E-54AD-471F-B407-88B406006182}">
      <dgm:prSet phldrT="[Text]" custT="1"/>
      <dgm:spPr/>
      <dgm:t>
        <a:bodyPr/>
        <a:lstStyle/>
        <a:p>
          <a:r>
            <a:rPr lang="en-GB" sz="1400" b="1" dirty="0" smtClean="0"/>
            <a:t>Creative solutions </a:t>
          </a:r>
          <a:r>
            <a:rPr lang="en-GB" sz="1400" b="1" smtClean="0"/>
            <a:t>are generated</a:t>
          </a:r>
        </a:p>
        <a:p>
          <a:r>
            <a:rPr lang="en-GB" sz="1100" smtClean="0"/>
            <a:t>Increased perspectives, flexibility, adaptability, risk taking and breadth of options</a:t>
          </a:r>
          <a:endParaRPr lang="en-GB" sz="1100" dirty="0"/>
        </a:p>
      </dgm:t>
    </dgm:pt>
    <dgm:pt modelId="{0D784ADD-D0DA-4077-9CEB-F6BA8AAA1A5B}" type="parTrans" cxnId="{4DA9E572-CD4B-4CEC-875F-882B2F46E37E}">
      <dgm:prSet/>
      <dgm:spPr/>
      <dgm:t>
        <a:bodyPr/>
        <a:lstStyle/>
        <a:p>
          <a:endParaRPr lang="en-GB"/>
        </a:p>
      </dgm:t>
    </dgm:pt>
    <dgm:pt modelId="{18B665B2-5924-4973-A65F-2257E72857EF}" type="sibTrans" cxnId="{4DA9E572-CD4B-4CEC-875F-882B2F46E37E}">
      <dgm:prSet/>
      <dgm:spPr/>
      <dgm:t>
        <a:bodyPr/>
        <a:lstStyle/>
        <a:p>
          <a:endParaRPr lang="en-GB"/>
        </a:p>
      </dgm:t>
    </dgm:pt>
    <dgm:pt modelId="{01F959EF-D4D2-4375-97ED-CAD1426A0A0F}">
      <dgm:prSet phldrT="[Text]" custT="1"/>
      <dgm:spPr/>
      <dgm:t>
        <a:bodyPr/>
        <a:lstStyle/>
        <a:p>
          <a:r>
            <a:rPr lang="en-GB" sz="1400" b="1" dirty="0" smtClean="0"/>
            <a:t>Leading to Improvement</a:t>
          </a:r>
          <a:endParaRPr lang="en-GB" sz="1400" b="1" dirty="0"/>
        </a:p>
      </dgm:t>
    </dgm:pt>
    <dgm:pt modelId="{0DB79EDF-166C-41AB-B197-720CFB05E206}" type="parTrans" cxnId="{4430088A-7FC6-4C86-8C2A-074C98A5F2EE}">
      <dgm:prSet/>
      <dgm:spPr/>
      <dgm:t>
        <a:bodyPr/>
        <a:lstStyle/>
        <a:p>
          <a:endParaRPr lang="en-GB"/>
        </a:p>
      </dgm:t>
    </dgm:pt>
    <dgm:pt modelId="{2DB3057C-41AB-455F-968B-803490833E03}" type="sibTrans" cxnId="{4430088A-7FC6-4C86-8C2A-074C98A5F2EE}">
      <dgm:prSet/>
      <dgm:spPr/>
      <dgm:t>
        <a:bodyPr/>
        <a:lstStyle/>
        <a:p>
          <a:endParaRPr lang="en-GB"/>
        </a:p>
      </dgm:t>
    </dgm:pt>
    <dgm:pt modelId="{01832901-35D1-47D1-A74D-204E1022F1AB}">
      <dgm:prSet phldrT="[Text]" custT="1"/>
      <dgm:spPr/>
      <dgm:t>
        <a:bodyPr/>
        <a:lstStyle/>
        <a:p>
          <a:r>
            <a:rPr lang="en-GB" sz="1400" b="1" dirty="0" smtClean="0"/>
            <a:t>Educators and systems become progressively more creative</a:t>
          </a:r>
        </a:p>
        <a:p>
          <a:r>
            <a:rPr lang="en-GB" sz="1100" b="0" dirty="0" smtClean="0"/>
            <a:t>Creative change sets precedent, demonstrates permission, inspires further creative thinking and develops skills</a:t>
          </a:r>
        </a:p>
      </dgm:t>
    </dgm:pt>
    <dgm:pt modelId="{07DCDC48-37C6-4E5D-B6F7-766F90A5C481}" type="parTrans" cxnId="{074E9148-B9B2-4550-9A19-2CAA659AFB28}">
      <dgm:prSet/>
      <dgm:spPr/>
      <dgm:t>
        <a:bodyPr/>
        <a:lstStyle/>
        <a:p>
          <a:endParaRPr lang="en-GB"/>
        </a:p>
      </dgm:t>
    </dgm:pt>
    <dgm:pt modelId="{16DA67E2-6580-4F83-B810-6866A4AA52A8}" type="sibTrans" cxnId="{074E9148-B9B2-4550-9A19-2CAA659AFB28}">
      <dgm:prSet/>
      <dgm:spPr/>
      <dgm:t>
        <a:bodyPr/>
        <a:lstStyle/>
        <a:p>
          <a:endParaRPr lang="en-GB"/>
        </a:p>
      </dgm:t>
    </dgm:pt>
    <dgm:pt modelId="{D59CBA47-F514-4F25-B2FB-CF51AEA3454F}">
      <dgm:prSet phldrT="[Text]" custT="1"/>
      <dgm:spPr/>
      <dgm:t>
        <a:bodyPr/>
        <a:lstStyle/>
        <a:p>
          <a:r>
            <a:rPr lang="en-GB" sz="1400" b="1" u="none" dirty="0" smtClean="0"/>
            <a:t>Creativity skills are used to approach an existing challenge</a:t>
          </a:r>
        </a:p>
      </dgm:t>
    </dgm:pt>
    <dgm:pt modelId="{EA7A297F-B53F-44D4-B477-AD70F3F17C66}" type="parTrans" cxnId="{45DB7A4B-A170-43F0-9BE1-5AD5AF0B77B3}">
      <dgm:prSet/>
      <dgm:spPr/>
      <dgm:t>
        <a:bodyPr/>
        <a:lstStyle/>
        <a:p>
          <a:endParaRPr lang="en-GB"/>
        </a:p>
      </dgm:t>
    </dgm:pt>
    <dgm:pt modelId="{6C557228-6CA1-4D3A-99DF-3F5ED2368944}" type="sibTrans" cxnId="{45DB7A4B-A170-43F0-9BE1-5AD5AF0B77B3}">
      <dgm:prSet/>
      <dgm:spPr/>
      <dgm:t>
        <a:bodyPr/>
        <a:lstStyle/>
        <a:p>
          <a:endParaRPr lang="en-GB"/>
        </a:p>
      </dgm:t>
    </dgm:pt>
    <dgm:pt modelId="{80D2A512-6124-4BBE-8D40-DA28C245208E}" type="pres">
      <dgm:prSet presAssocID="{CC53D6EE-71F9-4279-A092-2D7834BD17D0}" presName="cycle" presStyleCnt="0">
        <dgm:presLayoutVars>
          <dgm:dir/>
          <dgm:resizeHandles val="exact"/>
        </dgm:presLayoutVars>
      </dgm:prSet>
      <dgm:spPr/>
      <dgm:t>
        <a:bodyPr/>
        <a:lstStyle/>
        <a:p>
          <a:endParaRPr lang="en-GB"/>
        </a:p>
      </dgm:t>
    </dgm:pt>
    <dgm:pt modelId="{7B43AFA4-3213-4E44-A37F-70FE03640DB2}" type="pres">
      <dgm:prSet presAssocID="{EAA7A90E-54AD-471F-B407-88B406006182}" presName="dummy" presStyleCnt="0"/>
      <dgm:spPr/>
    </dgm:pt>
    <dgm:pt modelId="{8E2FA44A-8731-41B8-A9AC-0F227449A917}" type="pres">
      <dgm:prSet presAssocID="{EAA7A90E-54AD-471F-B407-88B406006182}" presName="node" presStyleLbl="revTx" presStyleIdx="0" presStyleCnt="4">
        <dgm:presLayoutVars>
          <dgm:bulletEnabled val="1"/>
        </dgm:presLayoutVars>
      </dgm:prSet>
      <dgm:spPr/>
      <dgm:t>
        <a:bodyPr/>
        <a:lstStyle/>
        <a:p>
          <a:endParaRPr lang="en-GB"/>
        </a:p>
      </dgm:t>
    </dgm:pt>
    <dgm:pt modelId="{2079AE29-CE1D-49FB-98EF-037F8A43FDF8}" type="pres">
      <dgm:prSet presAssocID="{18B665B2-5924-4973-A65F-2257E72857EF}" presName="sibTrans" presStyleLbl="node1" presStyleIdx="0" presStyleCnt="4"/>
      <dgm:spPr/>
      <dgm:t>
        <a:bodyPr/>
        <a:lstStyle/>
        <a:p>
          <a:endParaRPr lang="en-GB"/>
        </a:p>
      </dgm:t>
    </dgm:pt>
    <dgm:pt modelId="{175D44CE-3B0F-4B77-AAAA-7BDE6AEC3C91}" type="pres">
      <dgm:prSet presAssocID="{01F959EF-D4D2-4375-97ED-CAD1426A0A0F}" presName="dummy" presStyleCnt="0"/>
      <dgm:spPr/>
    </dgm:pt>
    <dgm:pt modelId="{1721F48C-B1EC-47D8-ABC6-EFEE5127BBCA}" type="pres">
      <dgm:prSet presAssocID="{01F959EF-D4D2-4375-97ED-CAD1426A0A0F}" presName="node" presStyleLbl="revTx" presStyleIdx="1" presStyleCnt="4">
        <dgm:presLayoutVars>
          <dgm:bulletEnabled val="1"/>
        </dgm:presLayoutVars>
      </dgm:prSet>
      <dgm:spPr/>
      <dgm:t>
        <a:bodyPr/>
        <a:lstStyle/>
        <a:p>
          <a:endParaRPr lang="en-GB"/>
        </a:p>
      </dgm:t>
    </dgm:pt>
    <dgm:pt modelId="{6CC5D210-DC62-4C19-BCDF-B18EACBC058A}" type="pres">
      <dgm:prSet presAssocID="{2DB3057C-41AB-455F-968B-803490833E03}" presName="sibTrans" presStyleLbl="node1" presStyleIdx="1" presStyleCnt="4"/>
      <dgm:spPr/>
      <dgm:t>
        <a:bodyPr/>
        <a:lstStyle/>
        <a:p>
          <a:endParaRPr lang="en-GB"/>
        </a:p>
      </dgm:t>
    </dgm:pt>
    <dgm:pt modelId="{690D7F0E-30EF-4CCD-B3BB-6856E87F95C3}" type="pres">
      <dgm:prSet presAssocID="{01832901-35D1-47D1-A74D-204E1022F1AB}" presName="dummy" presStyleCnt="0"/>
      <dgm:spPr/>
    </dgm:pt>
    <dgm:pt modelId="{8681B8FE-8E36-42D8-A431-8CB4280B369F}" type="pres">
      <dgm:prSet presAssocID="{01832901-35D1-47D1-A74D-204E1022F1AB}" presName="node" presStyleLbl="revTx" presStyleIdx="2" presStyleCnt="4" custScaleX="156192">
        <dgm:presLayoutVars>
          <dgm:bulletEnabled val="1"/>
        </dgm:presLayoutVars>
      </dgm:prSet>
      <dgm:spPr/>
      <dgm:t>
        <a:bodyPr/>
        <a:lstStyle/>
        <a:p>
          <a:endParaRPr lang="en-GB"/>
        </a:p>
      </dgm:t>
    </dgm:pt>
    <dgm:pt modelId="{5FBF2D24-2F8C-494C-B82B-F19EEFAF74B1}" type="pres">
      <dgm:prSet presAssocID="{16DA67E2-6580-4F83-B810-6866A4AA52A8}" presName="sibTrans" presStyleLbl="node1" presStyleIdx="2" presStyleCnt="4"/>
      <dgm:spPr/>
      <dgm:t>
        <a:bodyPr/>
        <a:lstStyle/>
        <a:p>
          <a:endParaRPr lang="en-GB"/>
        </a:p>
      </dgm:t>
    </dgm:pt>
    <dgm:pt modelId="{9AA04AA0-E81E-4877-98BD-3562B4822CA1}" type="pres">
      <dgm:prSet presAssocID="{D59CBA47-F514-4F25-B2FB-CF51AEA3454F}" presName="dummy" presStyleCnt="0"/>
      <dgm:spPr/>
    </dgm:pt>
    <dgm:pt modelId="{622B814A-4CBC-490D-8C39-2B8800038440}" type="pres">
      <dgm:prSet presAssocID="{D59CBA47-F514-4F25-B2FB-CF51AEA3454F}" presName="node" presStyleLbl="revTx" presStyleIdx="3" presStyleCnt="4">
        <dgm:presLayoutVars>
          <dgm:bulletEnabled val="1"/>
        </dgm:presLayoutVars>
      </dgm:prSet>
      <dgm:spPr/>
      <dgm:t>
        <a:bodyPr/>
        <a:lstStyle/>
        <a:p>
          <a:endParaRPr lang="en-GB"/>
        </a:p>
      </dgm:t>
    </dgm:pt>
    <dgm:pt modelId="{DB20199A-A470-4BFA-9378-7EF36751B014}" type="pres">
      <dgm:prSet presAssocID="{6C557228-6CA1-4D3A-99DF-3F5ED2368944}" presName="sibTrans" presStyleLbl="node1" presStyleIdx="3" presStyleCnt="4"/>
      <dgm:spPr/>
      <dgm:t>
        <a:bodyPr/>
        <a:lstStyle/>
        <a:p>
          <a:endParaRPr lang="en-GB"/>
        </a:p>
      </dgm:t>
    </dgm:pt>
  </dgm:ptLst>
  <dgm:cxnLst>
    <dgm:cxn modelId="{9E93373C-2504-47B7-94FA-08C265EE9B22}" type="presOf" srcId="{16DA67E2-6580-4F83-B810-6866A4AA52A8}" destId="{5FBF2D24-2F8C-494C-B82B-F19EEFAF74B1}" srcOrd="0" destOrd="0" presId="urn:microsoft.com/office/officeart/2005/8/layout/cycle1"/>
    <dgm:cxn modelId="{4430088A-7FC6-4C86-8C2A-074C98A5F2EE}" srcId="{CC53D6EE-71F9-4279-A092-2D7834BD17D0}" destId="{01F959EF-D4D2-4375-97ED-CAD1426A0A0F}" srcOrd="1" destOrd="0" parTransId="{0DB79EDF-166C-41AB-B197-720CFB05E206}" sibTransId="{2DB3057C-41AB-455F-968B-803490833E03}"/>
    <dgm:cxn modelId="{45DB7A4B-A170-43F0-9BE1-5AD5AF0B77B3}" srcId="{CC53D6EE-71F9-4279-A092-2D7834BD17D0}" destId="{D59CBA47-F514-4F25-B2FB-CF51AEA3454F}" srcOrd="3" destOrd="0" parTransId="{EA7A297F-B53F-44D4-B477-AD70F3F17C66}" sibTransId="{6C557228-6CA1-4D3A-99DF-3F5ED2368944}"/>
    <dgm:cxn modelId="{8B41A747-7A2E-4B62-A1D0-C4C42B10463A}" type="presOf" srcId="{6C557228-6CA1-4D3A-99DF-3F5ED2368944}" destId="{DB20199A-A470-4BFA-9378-7EF36751B014}" srcOrd="0" destOrd="0" presId="urn:microsoft.com/office/officeart/2005/8/layout/cycle1"/>
    <dgm:cxn modelId="{4DA9E572-CD4B-4CEC-875F-882B2F46E37E}" srcId="{CC53D6EE-71F9-4279-A092-2D7834BD17D0}" destId="{EAA7A90E-54AD-471F-B407-88B406006182}" srcOrd="0" destOrd="0" parTransId="{0D784ADD-D0DA-4077-9CEB-F6BA8AAA1A5B}" sibTransId="{18B665B2-5924-4973-A65F-2257E72857EF}"/>
    <dgm:cxn modelId="{6DC748CA-6DB3-486D-80BF-17CDD56DC85F}" type="presOf" srcId="{01832901-35D1-47D1-A74D-204E1022F1AB}" destId="{8681B8FE-8E36-42D8-A431-8CB4280B369F}" srcOrd="0" destOrd="0" presId="urn:microsoft.com/office/officeart/2005/8/layout/cycle1"/>
    <dgm:cxn modelId="{074E9148-B9B2-4550-9A19-2CAA659AFB28}" srcId="{CC53D6EE-71F9-4279-A092-2D7834BD17D0}" destId="{01832901-35D1-47D1-A74D-204E1022F1AB}" srcOrd="2" destOrd="0" parTransId="{07DCDC48-37C6-4E5D-B6F7-766F90A5C481}" sibTransId="{16DA67E2-6580-4F83-B810-6866A4AA52A8}"/>
    <dgm:cxn modelId="{96601E78-0FE8-41B8-8700-30F3793B104B}" type="presOf" srcId="{01F959EF-D4D2-4375-97ED-CAD1426A0A0F}" destId="{1721F48C-B1EC-47D8-ABC6-EFEE5127BBCA}" srcOrd="0" destOrd="0" presId="urn:microsoft.com/office/officeart/2005/8/layout/cycle1"/>
    <dgm:cxn modelId="{88CD2936-1773-4F2A-B3BC-310296711883}" type="presOf" srcId="{EAA7A90E-54AD-471F-B407-88B406006182}" destId="{8E2FA44A-8731-41B8-A9AC-0F227449A917}" srcOrd="0" destOrd="0" presId="urn:microsoft.com/office/officeart/2005/8/layout/cycle1"/>
    <dgm:cxn modelId="{9D6D49A9-106F-48AA-B550-A6451BF405FB}" type="presOf" srcId="{CC53D6EE-71F9-4279-A092-2D7834BD17D0}" destId="{80D2A512-6124-4BBE-8D40-DA28C245208E}" srcOrd="0" destOrd="0" presId="urn:microsoft.com/office/officeart/2005/8/layout/cycle1"/>
    <dgm:cxn modelId="{83B674E6-E6FD-44D1-8406-350D845988FC}" type="presOf" srcId="{2DB3057C-41AB-455F-968B-803490833E03}" destId="{6CC5D210-DC62-4C19-BCDF-B18EACBC058A}" srcOrd="0" destOrd="0" presId="urn:microsoft.com/office/officeart/2005/8/layout/cycle1"/>
    <dgm:cxn modelId="{821C5E75-45E8-4B1A-A109-7D24D1A98F2E}" type="presOf" srcId="{18B665B2-5924-4973-A65F-2257E72857EF}" destId="{2079AE29-CE1D-49FB-98EF-037F8A43FDF8}" srcOrd="0" destOrd="0" presId="urn:microsoft.com/office/officeart/2005/8/layout/cycle1"/>
    <dgm:cxn modelId="{0094044D-A9BA-4B77-B998-758F697B2615}" type="presOf" srcId="{D59CBA47-F514-4F25-B2FB-CF51AEA3454F}" destId="{622B814A-4CBC-490D-8C39-2B8800038440}" srcOrd="0" destOrd="0" presId="urn:microsoft.com/office/officeart/2005/8/layout/cycle1"/>
    <dgm:cxn modelId="{6240B4B5-953A-490B-9345-BF5A4D1B9464}" type="presParOf" srcId="{80D2A512-6124-4BBE-8D40-DA28C245208E}" destId="{7B43AFA4-3213-4E44-A37F-70FE03640DB2}" srcOrd="0" destOrd="0" presId="urn:microsoft.com/office/officeart/2005/8/layout/cycle1"/>
    <dgm:cxn modelId="{6E8C88D2-492F-41A9-84D9-B577D7E5C808}" type="presParOf" srcId="{80D2A512-6124-4BBE-8D40-DA28C245208E}" destId="{8E2FA44A-8731-41B8-A9AC-0F227449A917}" srcOrd="1" destOrd="0" presId="urn:microsoft.com/office/officeart/2005/8/layout/cycle1"/>
    <dgm:cxn modelId="{7FB6C4A6-174D-4A08-8E98-CF65EEFFD424}" type="presParOf" srcId="{80D2A512-6124-4BBE-8D40-DA28C245208E}" destId="{2079AE29-CE1D-49FB-98EF-037F8A43FDF8}" srcOrd="2" destOrd="0" presId="urn:microsoft.com/office/officeart/2005/8/layout/cycle1"/>
    <dgm:cxn modelId="{339249C2-C15A-45E5-AAD7-9846833A982F}" type="presParOf" srcId="{80D2A512-6124-4BBE-8D40-DA28C245208E}" destId="{175D44CE-3B0F-4B77-AAAA-7BDE6AEC3C91}" srcOrd="3" destOrd="0" presId="urn:microsoft.com/office/officeart/2005/8/layout/cycle1"/>
    <dgm:cxn modelId="{0448DB91-B94F-4D3C-B450-078BE595E9E2}" type="presParOf" srcId="{80D2A512-6124-4BBE-8D40-DA28C245208E}" destId="{1721F48C-B1EC-47D8-ABC6-EFEE5127BBCA}" srcOrd="4" destOrd="0" presId="urn:microsoft.com/office/officeart/2005/8/layout/cycle1"/>
    <dgm:cxn modelId="{DF9E59E9-2253-435B-A78C-D4E926169227}" type="presParOf" srcId="{80D2A512-6124-4BBE-8D40-DA28C245208E}" destId="{6CC5D210-DC62-4C19-BCDF-B18EACBC058A}" srcOrd="5" destOrd="0" presId="urn:microsoft.com/office/officeart/2005/8/layout/cycle1"/>
    <dgm:cxn modelId="{734B1C26-3C6D-45F4-945B-D7F0C2D8F2BD}" type="presParOf" srcId="{80D2A512-6124-4BBE-8D40-DA28C245208E}" destId="{690D7F0E-30EF-4CCD-B3BB-6856E87F95C3}" srcOrd="6" destOrd="0" presId="urn:microsoft.com/office/officeart/2005/8/layout/cycle1"/>
    <dgm:cxn modelId="{C4BFD3E9-3466-4A25-962C-238B4041D6F0}" type="presParOf" srcId="{80D2A512-6124-4BBE-8D40-DA28C245208E}" destId="{8681B8FE-8E36-42D8-A431-8CB4280B369F}" srcOrd="7" destOrd="0" presId="urn:microsoft.com/office/officeart/2005/8/layout/cycle1"/>
    <dgm:cxn modelId="{68B1B12D-6A1C-480E-8296-10F15AD81F7B}" type="presParOf" srcId="{80D2A512-6124-4BBE-8D40-DA28C245208E}" destId="{5FBF2D24-2F8C-494C-B82B-F19EEFAF74B1}" srcOrd="8" destOrd="0" presId="urn:microsoft.com/office/officeart/2005/8/layout/cycle1"/>
    <dgm:cxn modelId="{A6DE2752-F58B-47DD-B38F-CFA84CDB3903}" type="presParOf" srcId="{80D2A512-6124-4BBE-8D40-DA28C245208E}" destId="{9AA04AA0-E81E-4877-98BD-3562B4822CA1}" srcOrd="9" destOrd="0" presId="urn:microsoft.com/office/officeart/2005/8/layout/cycle1"/>
    <dgm:cxn modelId="{FA779FA9-C92E-4C0E-A6A8-05FB68B96898}" type="presParOf" srcId="{80D2A512-6124-4BBE-8D40-DA28C245208E}" destId="{622B814A-4CBC-490D-8C39-2B8800038440}" srcOrd="10" destOrd="0" presId="urn:microsoft.com/office/officeart/2005/8/layout/cycle1"/>
    <dgm:cxn modelId="{46E5D04C-F5B0-4572-A4FE-6E38B0B11F4C}" type="presParOf" srcId="{80D2A512-6124-4BBE-8D40-DA28C245208E}" destId="{DB20199A-A470-4BFA-9378-7EF36751B014}"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2FA44A-8731-41B8-A9AC-0F227449A917}">
      <dsp:nvSpPr>
        <dsp:cNvPr id="0" name=""/>
        <dsp:cNvSpPr/>
      </dsp:nvSpPr>
      <dsp:spPr>
        <a:xfrm>
          <a:off x="3708661" y="90962"/>
          <a:ext cx="1437679" cy="1437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b="1" kern="1200" dirty="0" smtClean="0"/>
            <a:t>Creative solutions </a:t>
          </a:r>
          <a:r>
            <a:rPr lang="en-GB" sz="1400" b="1" kern="1200" smtClean="0"/>
            <a:t>are generated</a:t>
          </a:r>
        </a:p>
        <a:p>
          <a:pPr lvl="0" algn="ctr" defTabSz="622300">
            <a:lnSpc>
              <a:spcPct val="90000"/>
            </a:lnSpc>
            <a:spcBef>
              <a:spcPct val="0"/>
            </a:spcBef>
            <a:spcAft>
              <a:spcPct val="35000"/>
            </a:spcAft>
          </a:pPr>
          <a:r>
            <a:rPr lang="en-GB" sz="1100" kern="1200" smtClean="0"/>
            <a:t>Increased perspectives, flexibility, adaptability, risk taking and breadth of options</a:t>
          </a:r>
          <a:endParaRPr lang="en-GB" sz="1100" kern="1200" dirty="0"/>
        </a:p>
      </dsp:txBody>
      <dsp:txXfrm>
        <a:off x="3708661" y="90962"/>
        <a:ext cx="1437679" cy="1437679"/>
      </dsp:txXfrm>
    </dsp:sp>
    <dsp:sp modelId="{2079AE29-CE1D-49FB-98EF-037F8A43FDF8}">
      <dsp:nvSpPr>
        <dsp:cNvPr id="0" name=""/>
        <dsp:cNvSpPr/>
      </dsp:nvSpPr>
      <dsp:spPr>
        <a:xfrm>
          <a:off x="1173144" y="-158"/>
          <a:ext cx="4064317" cy="4064317"/>
        </a:xfrm>
        <a:prstGeom prst="circularArrow">
          <a:avLst>
            <a:gd name="adj1" fmla="val 6898"/>
            <a:gd name="adj2" fmla="val 465012"/>
            <a:gd name="adj3" fmla="val 550847"/>
            <a:gd name="adj4" fmla="val 20584141"/>
            <a:gd name="adj5" fmla="val 804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21F48C-B1EC-47D8-ABC6-EFEE5127BBCA}">
      <dsp:nvSpPr>
        <dsp:cNvPr id="0" name=""/>
        <dsp:cNvSpPr/>
      </dsp:nvSpPr>
      <dsp:spPr>
        <a:xfrm>
          <a:off x="3708661" y="2535358"/>
          <a:ext cx="1437679" cy="1437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b="1" kern="1200" dirty="0" smtClean="0"/>
            <a:t>Leading to Improvement</a:t>
          </a:r>
          <a:endParaRPr lang="en-GB" sz="1400" b="1" kern="1200" dirty="0"/>
        </a:p>
      </dsp:txBody>
      <dsp:txXfrm>
        <a:off x="3708661" y="2535358"/>
        <a:ext cx="1437679" cy="1437679"/>
      </dsp:txXfrm>
    </dsp:sp>
    <dsp:sp modelId="{6CC5D210-DC62-4C19-BCDF-B18EACBC058A}">
      <dsp:nvSpPr>
        <dsp:cNvPr id="0" name=""/>
        <dsp:cNvSpPr/>
      </dsp:nvSpPr>
      <dsp:spPr>
        <a:xfrm>
          <a:off x="1173144" y="-158"/>
          <a:ext cx="4064317" cy="4064317"/>
        </a:xfrm>
        <a:prstGeom prst="circularArrow">
          <a:avLst>
            <a:gd name="adj1" fmla="val 6898"/>
            <a:gd name="adj2" fmla="val 465012"/>
            <a:gd name="adj3" fmla="val 5132851"/>
            <a:gd name="adj4" fmla="val 4384141"/>
            <a:gd name="adj5" fmla="val 804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81B8FE-8E36-42D8-A431-8CB4280B369F}">
      <dsp:nvSpPr>
        <dsp:cNvPr id="0" name=""/>
        <dsp:cNvSpPr/>
      </dsp:nvSpPr>
      <dsp:spPr>
        <a:xfrm>
          <a:off x="860335" y="2535358"/>
          <a:ext cx="2245540" cy="1437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b="1" kern="1200" dirty="0" smtClean="0"/>
            <a:t>Educators and systems become progressively more creative</a:t>
          </a:r>
        </a:p>
        <a:p>
          <a:pPr lvl="0" algn="ctr" defTabSz="622300">
            <a:lnSpc>
              <a:spcPct val="90000"/>
            </a:lnSpc>
            <a:spcBef>
              <a:spcPct val="0"/>
            </a:spcBef>
            <a:spcAft>
              <a:spcPct val="35000"/>
            </a:spcAft>
          </a:pPr>
          <a:r>
            <a:rPr lang="en-GB" sz="1100" b="0" kern="1200" dirty="0" smtClean="0"/>
            <a:t>Creative change sets precedent, demonstrates permission, inspires further creative thinking and develops skills</a:t>
          </a:r>
        </a:p>
      </dsp:txBody>
      <dsp:txXfrm>
        <a:off x="860335" y="2535358"/>
        <a:ext cx="2245540" cy="1437679"/>
      </dsp:txXfrm>
    </dsp:sp>
    <dsp:sp modelId="{5FBF2D24-2F8C-494C-B82B-F19EEFAF74B1}">
      <dsp:nvSpPr>
        <dsp:cNvPr id="0" name=""/>
        <dsp:cNvSpPr/>
      </dsp:nvSpPr>
      <dsp:spPr>
        <a:xfrm>
          <a:off x="1173144" y="-158"/>
          <a:ext cx="4064317" cy="4064317"/>
        </a:xfrm>
        <a:prstGeom prst="circularArrow">
          <a:avLst>
            <a:gd name="adj1" fmla="val 6898"/>
            <a:gd name="adj2" fmla="val 465012"/>
            <a:gd name="adj3" fmla="val 11350847"/>
            <a:gd name="adj4" fmla="val 9784141"/>
            <a:gd name="adj5" fmla="val 804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2B814A-4CBC-490D-8C39-2B8800038440}">
      <dsp:nvSpPr>
        <dsp:cNvPr id="0" name=""/>
        <dsp:cNvSpPr/>
      </dsp:nvSpPr>
      <dsp:spPr>
        <a:xfrm>
          <a:off x="1264265" y="90962"/>
          <a:ext cx="1437679" cy="1437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b="1" u="none" kern="1200" dirty="0" smtClean="0"/>
            <a:t>Creativity skills are used to approach an existing challenge</a:t>
          </a:r>
        </a:p>
      </dsp:txBody>
      <dsp:txXfrm>
        <a:off x="1264265" y="90962"/>
        <a:ext cx="1437679" cy="1437679"/>
      </dsp:txXfrm>
    </dsp:sp>
    <dsp:sp modelId="{DB20199A-A470-4BFA-9378-7EF36751B014}">
      <dsp:nvSpPr>
        <dsp:cNvPr id="0" name=""/>
        <dsp:cNvSpPr/>
      </dsp:nvSpPr>
      <dsp:spPr>
        <a:xfrm>
          <a:off x="1173144" y="-158"/>
          <a:ext cx="4064317" cy="4064317"/>
        </a:xfrm>
        <a:prstGeom prst="circularArrow">
          <a:avLst>
            <a:gd name="adj1" fmla="val 6898"/>
            <a:gd name="adj2" fmla="val 465012"/>
            <a:gd name="adj3" fmla="val 16750847"/>
            <a:gd name="adj4" fmla="val 15184141"/>
            <a:gd name="adj5" fmla="val 804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28D0194E-DEAC-487F-AF7F-4CB9C76B2BC8}" type="datetimeFigureOut">
              <a:rPr lang="en-GB" smtClean="0"/>
              <a:t>09/06/2016</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a:defRPr sz="1200"/>
            </a:lvl1pPr>
          </a:lstStyle>
          <a:p>
            <a:fld id="{4DD30D7A-F732-4527-B56F-DF01A92266D8}" type="slidenum">
              <a:rPr lang="en-GB" smtClean="0"/>
              <a:t>‹#›</a:t>
            </a:fld>
            <a:endParaRPr lang="en-GB"/>
          </a:p>
        </p:txBody>
      </p:sp>
    </p:spTree>
    <p:extLst>
      <p:ext uri="{BB962C8B-B14F-4D97-AF65-F5344CB8AC3E}">
        <p14:creationId xmlns:p14="http://schemas.microsoft.com/office/powerpoint/2010/main" val="2395567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2D1F055-6062-4348-99C7-6EE028488F46}" type="datetimeFigureOut">
              <a:rPr lang="en-GB" smtClean="0"/>
              <a:t>09/06/2016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E2131C-966A-4606-9EDA-E3BF88CFAAE2}" type="slidenum">
              <a:rPr lang="en-GB" smtClean="0"/>
              <a:t>‹#›</a:t>
            </a:fld>
            <a:endParaRPr lang="en-GB"/>
          </a:p>
        </p:txBody>
      </p:sp>
    </p:spTree>
    <p:extLst>
      <p:ext uri="{BB962C8B-B14F-4D97-AF65-F5344CB8AC3E}">
        <p14:creationId xmlns:p14="http://schemas.microsoft.com/office/powerpoint/2010/main" val="1249054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2D1F055-6062-4348-99C7-6EE028488F46}" type="datetimeFigureOut">
              <a:rPr lang="en-GB" smtClean="0"/>
              <a:t>09/06/2016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E2131C-966A-4606-9EDA-E3BF88CFAAE2}" type="slidenum">
              <a:rPr lang="en-GB" smtClean="0"/>
              <a:t>‹#›</a:t>
            </a:fld>
            <a:endParaRPr lang="en-GB"/>
          </a:p>
        </p:txBody>
      </p:sp>
    </p:spTree>
    <p:extLst>
      <p:ext uri="{BB962C8B-B14F-4D97-AF65-F5344CB8AC3E}">
        <p14:creationId xmlns:p14="http://schemas.microsoft.com/office/powerpoint/2010/main" val="2458837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2D1F055-6062-4348-99C7-6EE028488F46}" type="datetimeFigureOut">
              <a:rPr lang="en-GB" smtClean="0"/>
              <a:t>09/06/2016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E2131C-966A-4606-9EDA-E3BF88CFAAE2}" type="slidenum">
              <a:rPr lang="en-GB" smtClean="0"/>
              <a:t>‹#›</a:t>
            </a:fld>
            <a:endParaRPr lang="en-GB"/>
          </a:p>
        </p:txBody>
      </p:sp>
    </p:spTree>
    <p:extLst>
      <p:ext uri="{BB962C8B-B14F-4D97-AF65-F5344CB8AC3E}">
        <p14:creationId xmlns:p14="http://schemas.microsoft.com/office/powerpoint/2010/main" val="1040568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2D1F055-6062-4348-99C7-6EE028488F46}" type="datetimeFigureOut">
              <a:rPr lang="en-GB" smtClean="0"/>
              <a:t>09/06/2016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E2131C-966A-4606-9EDA-E3BF88CFAAE2}" type="slidenum">
              <a:rPr lang="en-GB" smtClean="0"/>
              <a:t>‹#›</a:t>
            </a:fld>
            <a:endParaRPr lang="en-GB"/>
          </a:p>
        </p:txBody>
      </p:sp>
    </p:spTree>
    <p:extLst>
      <p:ext uri="{BB962C8B-B14F-4D97-AF65-F5344CB8AC3E}">
        <p14:creationId xmlns:p14="http://schemas.microsoft.com/office/powerpoint/2010/main" val="375060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D1F055-6062-4348-99C7-6EE028488F46}" type="datetimeFigureOut">
              <a:rPr lang="en-GB" smtClean="0"/>
              <a:t>09/06/2016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E2131C-966A-4606-9EDA-E3BF88CFAAE2}" type="slidenum">
              <a:rPr lang="en-GB" smtClean="0"/>
              <a:t>‹#›</a:t>
            </a:fld>
            <a:endParaRPr lang="en-GB"/>
          </a:p>
        </p:txBody>
      </p:sp>
    </p:spTree>
    <p:extLst>
      <p:ext uri="{BB962C8B-B14F-4D97-AF65-F5344CB8AC3E}">
        <p14:creationId xmlns:p14="http://schemas.microsoft.com/office/powerpoint/2010/main" val="1048148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2D1F055-6062-4348-99C7-6EE028488F46}" type="datetimeFigureOut">
              <a:rPr lang="en-GB" smtClean="0"/>
              <a:t>09/06/2016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E2131C-966A-4606-9EDA-E3BF88CFAAE2}" type="slidenum">
              <a:rPr lang="en-GB" smtClean="0"/>
              <a:t>‹#›</a:t>
            </a:fld>
            <a:endParaRPr lang="en-GB"/>
          </a:p>
        </p:txBody>
      </p:sp>
    </p:spTree>
    <p:extLst>
      <p:ext uri="{BB962C8B-B14F-4D97-AF65-F5344CB8AC3E}">
        <p14:creationId xmlns:p14="http://schemas.microsoft.com/office/powerpoint/2010/main" val="904914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2D1F055-6062-4348-99C7-6EE028488F46}" type="datetimeFigureOut">
              <a:rPr lang="en-GB" smtClean="0"/>
              <a:t>09/06/2016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AE2131C-966A-4606-9EDA-E3BF88CFAAE2}" type="slidenum">
              <a:rPr lang="en-GB" smtClean="0"/>
              <a:t>‹#›</a:t>
            </a:fld>
            <a:endParaRPr lang="en-GB"/>
          </a:p>
        </p:txBody>
      </p:sp>
    </p:spTree>
    <p:extLst>
      <p:ext uri="{BB962C8B-B14F-4D97-AF65-F5344CB8AC3E}">
        <p14:creationId xmlns:p14="http://schemas.microsoft.com/office/powerpoint/2010/main" val="3050107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2D1F055-6062-4348-99C7-6EE028488F46}" type="datetimeFigureOut">
              <a:rPr lang="en-GB" smtClean="0"/>
              <a:t>09/06/2016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AE2131C-966A-4606-9EDA-E3BF88CFAAE2}" type="slidenum">
              <a:rPr lang="en-GB" smtClean="0"/>
              <a:t>‹#›</a:t>
            </a:fld>
            <a:endParaRPr lang="en-GB"/>
          </a:p>
        </p:txBody>
      </p:sp>
    </p:spTree>
    <p:extLst>
      <p:ext uri="{BB962C8B-B14F-4D97-AF65-F5344CB8AC3E}">
        <p14:creationId xmlns:p14="http://schemas.microsoft.com/office/powerpoint/2010/main" val="3944629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D1F055-6062-4348-99C7-6EE028488F46}" type="datetimeFigureOut">
              <a:rPr lang="en-GB" smtClean="0"/>
              <a:t>09/06/2016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AE2131C-966A-4606-9EDA-E3BF88CFAAE2}" type="slidenum">
              <a:rPr lang="en-GB" smtClean="0"/>
              <a:t>‹#›</a:t>
            </a:fld>
            <a:endParaRPr lang="en-GB"/>
          </a:p>
        </p:txBody>
      </p:sp>
    </p:spTree>
    <p:extLst>
      <p:ext uri="{BB962C8B-B14F-4D97-AF65-F5344CB8AC3E}">
        <p14:creationId xmlns:p14="http://schemas.microsoft.com/office/powerpoint/2010/main" val="1233228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D1F055-6062-4348-99C7-6EE028488F46}" type="datetimeFigureOut">
              <a:rPr lang="en-GB" smtClean="0"/>
              <a:t>09/06/2016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E2131C-966A-4606-9EDA-E3BF88CFAAE2}" type="slidenum">
              <a:rPr lang="en-GB" smtClean="0"/>
              <a:t>‹#›</a:t>
            </a:fld>
            <a:endParaRPr lang="en-GB"/>
          </a:p>
        </p:txBody>
      </p:sp>
    </p:spTree>
    <p:extLst>
      <p:ext uri="{BB962C8B-B14F-4D97-AF65-F5344CB8AC3E}">
        <p14:creationId xmlns:p14="http://schemas.microsoft.com/office/powerpoint/2010/main" val="2568722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D1F055-6062-4348-99C7-6EE028488F46}" type="datetimeFigureOut">
              <a:rPr lang="en-GB" smtClean="0"/>
              <a:t>09/06/2016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E2131C-966A-4606-9EDA-E3BF88CFAAE2}" type="slidenum">
              <a:rPr lang="en-GB" smtClean="0"/>
              <a:t>‹#›</a:t>
            </a:fld>
            <a:endParaRPr lang="en-GB"/>
          </a:p>
        </p:txBody>
      </p:sp>
    </p:spTree>
    <p:extLst>
      <p:ext uri="{BB962C8B-B14F-4D97-AF65-F5344CB8AC3E}">
        <p14:creationId xmlns:p14="http://schemas.microsoft.com/office/powerpoint/2010/main" val="2287371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D1F055-6062-4348-99C7-6EE028488F46}" type="datetimeFigureOut">
              <a:rPr lang="en-GB" smtClean="0"/>
              <a:t>09/06/2016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E2131C-966A-4606-9EDA-E3BF88CFAAE2}" type="slidenum">
              <a:rPr lang="en-GB" smtClean="0"/>
              <a:t>‹#›</a:t>
            </a:fld>
            <a:endParaRPr lang="en-GB"/>
          </a:p>
        </p:txBody>
      </p:sp>
    </p:spTree>
    <p:extLst>
      <p:ext uri="{BB962C8B-B14F-4D97-AF65-F5344CB8AC3E}">
        <p14:creationId xmlns:p14="http://schemas.microsoft.com/office/powerpoint/2010/main" val="4060788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www.ripplearts.co.uk/dalry-primary---a-creative-hub.html" TargetMode="External"/><Relationship Id="rId2" Type="http://schemas.openxmlformats.org/officeDocument/2006/relationships/hyperlink" Target="https://vimeo.com/123181899" TargetMode="Externa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132856"/>
            <a:ext cx="8229600" cy="1143000"/>
          </a:xfrm>
        </p:spPr>
        <p:txBody>
          <a:bodyPr>
            <a:normAutofit fontScale="90000"/>
          </a:bodyPr>
          <a:lstStyle/>
          <a:p>
            <a:r>
              <a:rPr lang="en-GB" dirty="0" smtClean="0"/>
              <a:t>Creative Change Pilot Project</a:t>
            </a:r>
            <a:br>
              <a:rPr lang="en-GB" dirty="0" smtClean="0"/>
            </a:br>
            <a:r>
              <a:rPr lang="en-GB" sz="3600" dirty="0" smtClean="0"/>
              <a:t>Final Report</a:t>
            </a:r>
            <a:r>
              <a:rPr lang="en-GB" dirty="0" smtClean="0"/>
              <a:t/>
            </a:r>
            <a:br>
              <a:rPr lang="en-GB" dirty="0" smtClean="0"/>
            </a:br>
            <a:r>
              <a:rPr lang="en-GB" sz="2700" dirty="0" smtClean="0"/>
              <a:t>September 2015</a:t>
            </a:r>
            <a:endParaRPr lang="en-GB" sz="27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4900029"/>
            <a:ext cx="2483741" cy="1769331"/>
          </a:xfrm>
          <a:prstGeom prst="rect">
            <a:avLst/>
          </a:prstGeom>
        </p:spPr>
      </p:pic>
      <p:pic>
        <p:nvPicPr>
          <p:cNvPr id="5" name="Picture 3" descr="ES Logo.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560" y="5170153"/>
            <a:ext cx="23241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09029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3568" y="1196752"/>
            <a:ext cx="7848872" cy="5570756"/>
          </a:xfrm>
          <a:prstGeom prst="rect">
            <a:avLst/>
          </a:prstGeom>
          <a:noFill/>
        </p:spPr>
        <p:txBody>
          <a:bodyPr wrap="square" rtlCol="0">
            <a:spAutoFit/>
          </a:bodyPr>
          <a:lstStyle/>
          <a:p>
            <a:r>
              <a:rPr lang="en-GB" sz="3200" dirty="0" smtClean="0"/>
              <a:t>Activities</a:t>
            </a:r>
            <a:r>
              <a:rPr lang="en-GB" sz="2400" dirty="0"/>
              <a:t> - Creative </a:t>
            </a:r>
            <a:r>
              <a:rPr lang="en-GB" sz="2400" dirty="0" smtClean="0"/>
              <a:t>Change Marketplace Event</a:t>
            </a:r>
          </a:p>
          <a:p>
            <a:endParaRPr lang="en-GB" dirty="0" smtClean="0"/>
          </a:p>
          <a:p>
            <a:r>
              <a:rPr lang="en-GB" sz="1200" dirty="0" smtClean="0"/>
              <a:t>The market place event provided an opportunity for educators to identify a suitable and inspiring creative catalyst to help them address their challenge.</a:t>
            </a:r>
            <a:endParaRPr lang="en-GB" sz="1200" dirty="0"/>
          </a:p>
          <a:p>
            <a:endParaRPr lang="en-GB" sz="1200" dirty="0"/>
          </a:p>
          <a:p>
            <a:r>
              <a:rPr lang="en-GB" sz="1200" dirty="0" smtClean="0"/>
              <a:t>Educators and catalysts were  then offered the opportunity to select their top three choices</a:t>
            </a:r>
            <a:r>
              <a:rPr lang="en-GB" sz="1200" strike="sngStrike" dirty="0" smtClean="0">
                <a:solidFill>
                  <a:srgbClr val="FF0000"/>
                </a:solidFill>
              </a:rPr>
              <a:t>,</a:t>
            </a:r>
            <a:r>
              <a:rPr lang="en-GB" sz="1200" dirty="0" smtClean="0"/>
              <a:t> and catalysts were matched with educators  by the project team to offer a best fit across all of the challenges.</a:t>
            </a:r>
          </a:p>
          <a:p>
            <a:endParaRPr lang="en-GB" sz="1200" dirty="0"/>
          </a:p>
          <a:p>
            <a:r>
              <a:rPr lang="en-GB" sz="1200" dirty="0" smtClean="0"/>
              <a:t>The project team endeavoured to model behaviours of curiosity and open-mindedness but  assumptions were challenged when rather than each educator selecting a single catalyst, several of them requested a blend of two and even three catalysts . This was especially true of those who requested the skills of the graphic facilitator, whose expertise was seen as a means of adding value to the work of another catalyst.</a:t>
            </a:r>
          </a:p>
          <a:p>
            <a:endParaRPr lang="en-GB" sz="1200" dirty="0"/>
          </a:p>
          <a:p>
            <a:r>
              <a:rPr lang="en-GB" sz="1200" dirty="0" smtClean="0"/>
              <a:t>Two apparently diverse challenges – communicating dyscalculia, and teaching fractions to </a:t>
            </a:r>
            <a:r>
              <a:rPr lang="en-GB" sz="1200" dirty="0" err="1" smtClean="0"/>
              <a:t>S2</a:t>
            </a:r>
            <a:r>
              <a:rPr lang="en-GB" sz="1200" dirty="0" smtClean="0"/>
              <a:t> learners – identified the same creative catalyst as their preferred choice. The catalyst was able to identify underlying similarities in the challenges , and saw that they could be united as a single project.</a:t>
            </a:r>
          </a:p>
          <a:p>
            <a:endParaRPr lang="en-GB" sz="1200" dirty="0" smtClean="0"/>
          </a:p>
          <a:p>
            <a:r>
              <a:rPr lang="en-GB" sz="1200" dirty="0" smtClean="0"/>
              <a:t>Successfully matched catalysts </a:t>
            </a:r>
            <a:r>
              <a:rPr lang="en-GB" sz="1200" dirty="0"/>
              <a:t>and educators </a:t>
            </a:r>
            <a:r>
              <a:rPr lang="en-GB" sz="1200" dirty="0" smtClean="0"/>
              <a:t>were </a:t>
            </a:r>
            <a:r>
              <a:rPr lang="en-GB" sz="1200" dirty="0"/>
              <a:t>invited </a:t>
            </a:r>
            <a:r>
              <a:rPr lang="en-GB" sz="1200" dirty="0" smtClean="0"/>
              <a:t>to have an </a:t>
            </a:r>
            <a:r>
              <a:rPr lang="en-GB" sz="1200" dirty="0"/>
              <a:t>initial </a:t>
            </a:r>
            <a:r>
              <a:rPr lang="en-GB" sz="1200" dirty="0" smtClean="0"/>
              <a:t> planning meeting to </a:t>
            </a:r>
            <a:r>
              <a:rPr lang="en-GB" sz="1200" dirty="0"/>
              <a:t>identify the level of support </a:t>
            </a:r>
            <a:r>
              <a:rPr lang="en-GB" sz="1200" dirty="0" smtClean="0"/>
              <a:t>required. They then </a:t>
            </a:r>
            <a:r>
              <a:rPr lang="en-GB" sz="1200" dirty="0"/>
              <a:t>generated a ‘bid’ for funding which was considered against all of the other ‘bids’ and </a:t>
            </a:r>
            <a:r>
              <a:rPr lang="en-GB" sz="1200" dirty="0" smtClean="0"/>
              <a:t>a figure negotiated </a:t>
            </a:r>
            <a:r>
              <a:rPr lang="en-GB" sz="1200" dirty="0"/>
              <a:t>within the context of a</a:t>
            </a:r>
            <a:r>
              <a:rPr lang="en-GB" sz="1200" dirty="0" smtClean="0"/>
              <a:t> </a:t>
            </a:r>
            <a:r>
              <a:rPr lang="en-GB" sz="1200" dirty="0"/>
              <a:t>limited overall budget.</a:t>
            </a:r>
          </a:p>
          <a:p>
            <a:endParaRPr lang="en-GB" sz="1200" dirty="0"/>
          </a:p>
          <a:p>
            <a:r>
              <a:rPr lang="en-GB" sz="1200" dirty="0"/>
              <a:t>Only at this point  were funds agreed and a procurement process undertaken to appoint catalysts. In this way the project offered an entirely needs-based approach to funding, leaving the decisions on how to fund until as may of the unknowns were resolved as possible and guaranteeing </a:t>
            </a:r>
            <a:r>
              <a:rPr lang="en-GB" sz="1200" dirty="0" smtClean="0"/>
              <a:t>a strong </a:t>
            </a:r>
            <a:r>
              <a:rPr lang="en-GB" sz="1200" dirty="0"/>
              <a:t>collaboration </a:t>
            </a:r>
            <a:r>
              <a:rPr lang="en-GB" sz="1200" dirty="0" smtClean="0"/>
              <a:t>between catalysts </a:t>
            </a:r>
            <a:r>
              <a:rPr lang="en-GB" sz="1200" dirty="0"/>
              <a:t>and educators.</a:t>
            </a:r>
          </a:p>
          <a:p>
            <a:endParaRPr lang="en-GB" sz="1200" dirty="0"/>
          </a:p>
          <a:p>
            <a:endParaRPr lang="en-GB" b="1" dirty="0"/>
          </a:p>
        </p:txBody>
      </p:sp>
      <p:sp>
        <p:nvSpPr>
          <p:cNvPr id="4" name="Title 1"/>
          <p:cNvSpPr txBox="1">
            <a:spLocks/>
          </p:cNvSpPr>
          <p:nvPr/>
        </p:nvSpPr>
        <p:spPr>
          <a:xfrm>
            <a:off x="251520" y="260648"/>
            <a:ext cx="8229600" cy="432048"/>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200" smtClean="0"/>
              <a:t>Creative Change Pilot Project - Final Report</a:t>
            </a:r>
            <a:br>
              <a:rPr lang="en-GB" sz="1200" smtClean="0"/>
            </a:br>
            <a:r>
              <a:rPr lang="en-GB" sz="1200" smtClean="0"/>
              <a:t>September 2015</a:t>
            </a:r>
            <a:endParaRPr lang="en-GB" sz="1200" dirty="0"/>
          </a:p>
        </p:txBody>
      </p:sp>
    </p:spTree>
    <p:extLst>
      <p:ext uri="{BB962C8B-B14F-4D97-AF65-F5344CB8AC3E}">
        <p14:creationId xmlns:p14="http://schemas.microsoft.com/office/powerpoint/2010/main" val="42296037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51520" y="260648"/>
            <a:ext cx="8229600" cy="432048"/>
          </a:xfrm>
        </p:spPr>
        <p:txBody>
          <a:bodyPr>
            <a:normAutofit fontScale="90000"/>
          </a:bodyPr>
          <a:lstStyle/>
          <a:p>
            <a:pPr algn="l"/>
            <a:r>
              <a:rPr lang="en-GB" sz="1200" dirty="0" smtClean="0"/>
              <a:t>Creative Change Pilot Project - Final Report</a:t>
            </a:r>
            <a:br>
              <a:rPr lang="en-GB" sz="1200" dirty="0" smtClean="0"/>
            </a:br>
            <a:r>
              <a:rPr lang="en-GB" sz="1200" dirty="0" smtClean="0"/>
              <a:t>September 2015</a:t>
            </a:r>
            <a:endParaRPr lang="en-GB" sz="1200" dirty="0"/>
          </a:p>
        </p:txBody>
      </p:sp>
      <p:sp>
        <p:nvSpPr>
          <p:cNvPr id="7" name="TextBox 6"/>
          <p:cNvSpPr txBox="1"/>
          <p:nvPr/>
        </p:nvSpPr>
        <p:spPr>
          <a:xfrm>
            <a:off x="2627784" y="1700808"/>
            <a:ext cx="3960440" cy="3970318"/>
          </a:xfrm>
          <a:prstGeom prst="rect">
            <a:avLst/>
          </a:prstGeom>
          <a:noFill/>
          <a:ln>
            <a:solidFill>
              <a:schemeClr val="accent1"/>
            </a:solidFill>
          </a:ln>
        </p:spPr>
        <p:txBody>
          <a:bodyPr wrap="square" rtlCol="0">
            <a:spAutoFit/>
          </a:bodyPr>
          <a:lstStyle/>
          <a:p>
            <a:r>
              <a:rPr lang="en-GB" b="1" dirty="0" smtClean="0"/>
              <a:t>Creative Change Marketplace</a:t>
            </a:r>
          </a:p>
          <a:p>
            <a:r>
              <a:rPr lang="en-GB" b="1" dirty="0" smtClean="0"/>
              <a:t>Running Order</a:t>
            </a:r>
          </a:p>
          <a:p>
            <a:endParaRPr lang="en-GB" sz="1200" b="1" dirty="0"/>
          </a:p>
          <a:p>
            <a:r>
              <a:rPr lang="en-GB" sz="1200" b="1" dirty="0" smtClean="0"/>
              <a:t>The Arches</a:t>
            </a:r>
          </a:p>
          <a:p>
            <a:endParaRPr lang="en-GB" sz="1200" b="1" dirty="0"/>
          </a:p>
          <a:p>
            <a:pPr marL="228600" indent="-228600">
              <a:buFont typeface="+mj-lt"/>
              <a:buAutoNum type="arabicPeriod"/>
            </a:pPr>
            <a:r>
              <a:rPr lang="en-GB" sz="1200" dirty="0"/>
              <a:t>Introduction by Education Scotland and College Development </a:t>
            </a:r>
            <a:r>
              <a:rPr lang="en-GB" sz="1200" dirty="0" smtClean="0"/>
              <a:t>Network</a:t>
            </a:r>
          </a:p>
          <a:p>
            <a:pPr marL="228600" indent="-228600">
              <a:buFont typeface="+mj-lt"/>
              <a:buAutoNum type="arabicPeriod"/>
            </a:pPr>
            <a:endParaRPr lang="en-GB" sz="1200" dirty="0"/>
          </a:p>
          <a:p>
            <a:pPr marL="228600" indent="-228600">
              <a:buFont typeface="+mj-lt"/>
              <a:buAutoNum type="arabicPeriod"/>
            </a:pPr>
            <a:r>
              <a:rPr lang="en-GB" sz="1200" dirty="0"/>
              <a:t>Educators </a:t>
            </a:r>
            <a:r>
              <a:rPr lang="en-GB" sz="1200" dirty="0" smtClean="0"/>
              <a:t>shared </a:t>
            </a:r>
            <a:r>
              <a:rPr lang="en-GB" sz="1200" dirty="0"/>
              <a:t>their </a:t>
            </a:r>
            <a:r>
              <a:rPr lang="en-GB" sz="1200" dirty="0" smtClean="0"/>
              <a:t>challenge</a:t>
            </a:r>
          </a:p>
          <a:p>
            <a:pPr marL="228600" indent="-228600">
              <a:buFont typeface="+mj-lt"/>
              <a:buAutoNum type="arabicPeriod"/>
            </a:pPr>
            <a:endParaRPr lang="en-GB" sz="1200" dirty="0"/>
          </a:p>
          <a:p>
            <a:pPr marL="228600" indent="-228600">
              <a:buFont typeface="+mj-lt"/>
              <a:buAutoNum type="arabicPeriod"/>
            </a:pPr>
            <a:r>
              <a:rPr lang="en-GB" sz="1200" dirty="0"/>
              <a:t>Catalysts </a:t>
            </a:r>
            <a:r>
              <a:rPr lang="en-GB" sz="1200" dirty="0" smtClean="0"/>
              <a:t>shared </a:t>
            </a:r>
            <a:r>
              <a:rPr lang="en-GB" sz="1200" dirty="0"/>
              <a:t>their </a:t>
            </a:r>
            <a:r>
              <a:rPr lang="en-GB" sz="1200" dirty="0" smtClean="0"/>
              <a:t>offer</a:t>
            </a:r>
          </a:p>
          <a:p>
            <a:pPr marL="228600" indent="-228600">
              <a:buFont typeface="+mj-lt"/>
              <a:buAutoNum type="arabicPeriod"/>
            </a:pPr>
            <a:endParaRPr lang="en-GB" sz="1200" dirty="0"/>
          </a:p>
          <a:p>
            <a:pPr marL="228600" indent="-228600">
              <a:buFont typeface="+mj-lt"/>
              <a:buAutoNum type="arabicPeriod"/>
            </a:pPr>
            <a:r>
              <a:rPr lang="en-GB" sz="1200" dirty="0"/>
              <a:t>Speed Dating style </a:t>
            </a:r>
            <a:r>
              <a:rPr lang="en-GB" sz="1200" dirty="0" smtClean="0"/>
              <a:t>marketplace – catalysts spent </a:t>
            </a:r>
            <a:r>
              <a:rPr lang="en-GB" sz="1200" dirty="0"/>
              <a:t>four minutes each with the educators of their </a:t>
            </a:r>
            <a:r>
              <a:rPr lang="en-GB" sz="1200" dirty="0" smtClean="0"/>
              <a:t>choice</a:t>
            </a:r>
          </a:p>
          <a:p>
            <a:pPr marL="228600" indent="-228600">
              <a:buFont typeface="+mj-lt"/>
              <a:buAutoNum type="arabicPeriod"/>
            </a:pPr>
            <a:endParaRPr lang="en-GB" sz="1200" dirty="0"/>
          </a:p>
          <a:p>
            <a:pPr marL="228600" indent="-228600">
              <a:buFont typeface="+mj-lt"/>
              <a:buAutoNum type="arabicPeriod"/>
            </a:pPr>
            <a:r>
              <a:rPr lang="en-GB" sz="1200" dirty="0"/>
              <a:t>Presentation </a:t>
            </a:r>
            <a:r>
              <a:rPr lang="en-GB" sz="1200" dirty="0" smtClean="0"/>
              <a:t>to educators on </a:t>
            </a:r>
            <a:r>
              <a:rPr lang="en-GB" sz="1200" dirty="0"/>
              <a:t>creativity skills </a:t>
            </a:r>
            <a:r>
              <a:rPr lang="en-GB" sz="1200" dirty="0" smtClean="0"/>
              <a:t> and continuous improvement by </a:t>
            </a:r>
            <a:r>
              <a:rPr lang="en-GB" sz="1200" dirty="0"/>
              <a:t>Education </a:t>
            </a:r>
            <a:r>
              <a:rPr lang="en-GB" sz="1200" dirty="0" smtClean="0"/>
              <a:t>Scotland</a:t>
            </a:r>
          </a:p>
          <a:p>
            <a:pPr marL="228600" indent="-228600">
              <a:buFont typeface="+mj-lt"/>
              <a:buAutoNum type="arabicPeriod"/>
            </a:pPr>
            <a:endParaRPr lang="en-GB" sz="1200" dirty="0" smtClean="0"/>
          </a:p>
          <a:p>
            <a:pPr marL="228600" indent="-228600">
              <a:buFont typeface="+mj-lt"/>
              <a:buAutoNum type="arabicPeriod"/>
            </a:pPr>
            <a:r>
              <a:rPr lang="en-GB" sz="1200" dirty="0" smtClean="0"/>
              <a:t>Brief opportunity for reflection and sharing</a:t>
            </a:r>
            <a:endParaRPr lang="en-GB" sz="1200" b="1" dirty="0"/>
          </a:p>
          <a:p>
            <a:pPr marL="228600" indent="-228600">
              <a:buFont typeface="+mj-lt"/>
              <a:buAutoNum type="arabicPeriod"/>
            </a:pPr>
            <a:endParaRPr lang="en-GB" sz="1200" dirty="0"/>
          </a:p>
        </p:txBody>
      </p:sp>
    </p:spTree>
    <p:extLst>
      <p:ext uri="{BB962C8B-B14F-4D97-AF65-F5344CB8AC3E}">
        <p14:creationId xmlns:p14="http://schemas.microsoft.com/office/powerpoint/2010/main" val="927417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63338" y="745637"/>
            <a:ext cx="7848872" cy="5109091"/>
          </a:xfrm>
          <a:prstGeom prst="rect">
            <a:avLst/>
          </a:prstGeom>
          <a:noFill/>
        </p:spPr>
        <p:txBody>
          <a:bodyPr wrap="square" rtlCol="0">
            <a:spAutoFit/>
          </a:bodyPr>
          <a:lstStyle/>
          <a:p>
            <a:r>
              <a:rPr lang="en-GB" sz="3200" dirty="0" smtClean="0"/>
              <a:t>Activities</a:t>
            </a:r>
            <a:r>
              <a:rPr lang="en-GB" sz="2400" dirty="0"/>
              <a:t> - Creative </a:t>
            </a:r>
            <a:r>
              <a:rPr lang="en-GB" sz="2400" dirty="0" smtClean="0"/>
              <a:t>Collaboration</a:t>
            </a:r>
          </a:p>
          <a:p>
            <a:endParaRPr lang="en-GB" dirty="0"/>
          </a:p>
          <a:p>
            <a:r>
              <a:rPr lang="en-GB" sz="1200" dirty="0" smtClean="0"/>
              <a:t>The approach taken  to address each challenge  was unique, and was  influenced by context, personality, skillset of both parties and timescales. The design of the project allowed for this variety and  encouraged collaborative  exploration.</a:t>
            </a:r>
          </a:p>
          <a:p>
            <a:endParaRPr lang="en-GB" sz="1200" dirty="0"/>
          </a:p>
          <a:p>
            <a:r>
              <a:rPr lang="en-GB" sz="1200" dirty="0" smtClean="0"/>
              <a:t>Meetings took place between educators and catalysts and with teams within the establishments. In some cases mentoring of the educator by the catalyst formed the bulk of the project.</a:t>
            </a:r>
          </a:p>
          <a:p>
            <a:endParaRPr lang="en-GB" sz="1200" dirty="0"/>
          </a:p>
          <a:p>
            <a:r>
              <a:rPr lang="en-GB" sz="1200" dirty="0" smtClean="0"/>
              <a:t>In many cases  catalysts led formal workshops with senior management, or with the entire staff and in a few cases  sessions were co-delivered for learners. Depending on the needs of the challenge, the influence of the catalyst was targeted  at changing  thinking across  the staff or holistically, across the whole school community.</a:t>
            </a:r>
          </a:p>
          <a:p>
            <a:endParaRPr lang="en-GB" sz="1200" dirty="0"/>
          </a:p>
          <a:p>
            <a:r>
              <a:rPr lang="en-GB" sz="1200" dirty="0" smtClean="0"/>
              <a:t>In two projects the catalyst delivered professional learning before co-delivering a series of workshops for learners with the educators involved, empowering the m with practical teaching skills and approaches as well as developing their creativity skills. The graphic facilitator demonstrated and ran professional learning for staff in documenting and evidencing meetings visually. In some  cases, learners also experienced this training.</a:t>
            </a:r>
            <a:endParaRPr lang="en-GB" sz="1200" strike="sngStrike" dirty="0" smtClean="0">
              <a:solidFill>
                <a:srgbClr val="FF0000"/>
              </a:solidFill>
            </a:endParaRPr>
          </a:p>
          <a:p>
            <a:endParaRPr lang="en-GB" sz="1200" dirty="0"/>
          </a:p>
          <a:p>
            <a:r>
              <a:rPr lang="en-GB" sz="1200" dirty="0" smtClean="0"/>
              <a:t>In one challenge the creative catalyst took community walks or ‘wanders’ to explore the locality and make connections with local people . This approach has developed out of the Emporium of Dangerous Ideas.</a:t>
            </a:r>
          </a:p>
          <a:p>
            <a:endParaRPr lang="en-GB" sz="1200" dirty="0"/>
          </a:p>
          <a:p>
            <a:r>
              <a:rPr lang="en-GB" sz="1200" dirty="0"/>
              <a:t>Other catalysts used their experience and networks to provide additional resources to the educators in order to make powerful connections and generate sustainable relationships. For example the </a:t>
            </a:r>
            <a:r>
              <a:rPr lang="en-GB" sz="1200" dirty="0" err="1"/>
              <a:t>DCA</a:t>
            </a:r>
            <a:r>
              <a:rPr lang="en-GB" sz="1200" dirty="0"/>
              <a:t> linked the school  to scientists and artists, whilst Susan Hay advertised and recruited local artists for the school’s Creative Hub.</a:t>
            </a:r>
          </a:p>
          <a:p>
            <a:endParaRPr lang="en-GB" sz="1200" dirty="0" smtClean="0"/>
          </a:p>
          <a:p>
            <a:endParaRPr lang="en-GB" sz="1200" dirty="0"/>
          </a:p>
        </p:txBody>
      </p:sp>
      <p:sp>
        <p:nvSpPr>
          <p:cNvPr id="4" name="Title 1"/>
          <p:cNvSpPr txBox="1">
            <a:spLocks/>
          </p:cNvSpPr>
          <p:nvPr/>
        </p:nvSpPr>
        <p:spPr>
          <a:xfrm>
            <a:off x="251520" y="260648"/>
            <a:ext cx="8229600" cy="432048"/>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200" smtClean="0"/>
              <a:t>Creative Change Pilot Project - Final Report</a:t>
            </a:r>
            <a:br>
              <a:rPr lang="en-GB" sz="1200" smtClean="0"/>
            </a:br>
            <a:r>
              <a:rPr lang="en-GB" sz="1200" smtClean="0"/>
              <a:t>September 2015</a:t>
            </a:r>
            <a:endParaRPr lang="en-GB" sz="1200" dirty="0"/>
          </a:p>
        </p:txBody>
      </p:sp>
    </p:spTree>
    <p:extLst>
      <p:ext uri="{BB962C8B-B14F-4D97-AF65-F5344CB8AC3E}">
        <p14:creationId xmlns:p14="http://schemas.microsoft.com/office/powerpoint/2010/main" val="4203326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57015" y="692696"/>
            <a:ext cx="7848872" cy="6155531"/>
          </a:xfrm>
          <a:prstGeom prst="rect">
            <a:avLst/>
          </a:prstGeom>
          <a:noFill/>
        </p:spPr>
        <p:txBody>
          <a:bodyPr wrap="square" rtlCol="0">
            <a:spAutoFit/>
          </a:bodyPr>
          <a:lstStyle/>
          <a:p>
            <a:r>
              <a:rPr lang="en-GB" sz="3200" dirty="0" smtClean="0"/>
              <a:t>Outputs</a:t>
            </a:r>
          </a:p>
          <a:p>
            <a:pPr algn="ctr"/>
            <a:endParaRPr lang="en-GB" dirty="0">
              <a:latin typeface="MV Boli" pitchFamily="2" charset="0"/>
              <a:cs typeface="MV Boli" pitchFamily="2" charset="0"/>
            </a:endParaRPr>
          </a:p>
          <a:p>
            <a:r>
              <a:rPr lang="en-GB" sz="1200" dirty="0" smtClean="0"/>
              <a:t>The project offered solutions  to nine diverse  challenges, each of which generated their own unique outputs. These included the following:</a:t>
            </a:r>
          </a:p>
          <a:p>
            <a:endParaRPr lang="en-GB" sz="1200" dirty="0"/>
          </a:p>
          <a:p>
            <a:pPr marL="628650" lvl="1" indent="-171450">
              <a:buFont typeface="Arial" pitchFamily="34" charset="0"/>
              <a:buChar char="•"/>
            </a:pPr>
            <a:r>
              <a:rPr lang="en-GB" sz="1400" dirty="0" smtClean="0"/>
              <a:t>Maths-Jam events for staff - bringing other specialisms together with maths to contextualise and make it relevant.</a:t>
            </a:r>
          </a:p>
          <a:p>
            <a:pPr marL="628650" lvl="1" indent="-171450">
              <a:buFont typeface="Arial" pitchFamily="34" charset="0"/>
              <a:buChar char="•"/>
            </a:pPr>
            <a:r>
              <a:rPr lang="en-GB" sz="1400" dirty="0" smtClean="0"/>
              <a:t>New 3 year </a:t>
            </a:r>
            <a:r>
              <a:rPr lang="en-GB" sz="1400" dirty="0"/>
              <a:t>i</a:t>
            </a:r>
            <a:r>
              <a:rPr lang="en-GB" sz="1400" dirty="0" smtClean="0"/>
              <a:t>mprovement </a:t>
            </a:r>
            <a:r>
              <a:rPr lang="en-GB" sz="1400" dirty="0"/>
              <a:t>p</a:t>
            </a:r>
            <a:r>
              <a:rPr lang="en-GB" sz="1400" dirty="0" smtClean="0"/>
              <a:t>lans</a:t>
            </a:r>
          </a:p>
          <a:p>
            <a:pPr marL="628650" lvl="1" indent="-171450">
              <a:buFont typeface="Arial" pitchFamily="34" charset="0"/>
              <a:buChar char="•"/>
            </a:pPr>
            <a:r>
              <a:rPr lang="en-GB" sz="1400" dirty="0" smtClean="0"/>
              <a:t>An outdoor mural of an improvement plan</a:t>
            </a:r>
          </a:p>
          <a:p>
            <a:pPr marL="628650" lvl="1" indent="-171450">
              <a:buFont typeface="Arial" pitchFamily="34" charset="0"/>
              <a:buChar char="•"/>
            </a:pPr>
            <a:r>
              <a:rPr lang="en-GB" sz="1400" dirty="0" smtClean="0"/>
              <a:t>Revised working time arrangements (through consultation with the Unions)</a:t>
            </a:r>
          </a:p>
          <a:p>
            <a:pPr marL="628650" lvl="1" indent="-171450">
              <a:buFont typeface="Arial" pitchFamily="34" charset="0"/>
              <a:buChar char="•"/>
            </a:pPr>
            <a:r>
              <a:rPr lang="en-GB" sz="1400" dirty="0" smtClean="0"/>
              <a:t>New creative </a:t>
            </a:r>
            <a:r>
              <a:rPr lang="en-GB" sz="1400" dirty="0"/>
              <a:t>q</a:t>
            </a:r>
            <a:r>
              <a:rPr lang="en-GB" sz="1400" dirty="0" smtClean="0"/>
              <a:t>uestioning </a:t>
            </a:r>
            <a:r>
              <a:rPr lang="en-GB" sz="1400" dirty="0"/>
              <a:t>t</a:t>
            </a:r>
            <a:r>
              <a:rPr lang="en-GB" sz="1400" dirty="0" smtClean="0"/>
              <a:t>ools for use with learners and staff</a:t>
            </a:r>
          </a:p>
          <a:p>
            <a:pPr marL="628650" lvl="1" indent="-171450">
              <a:buFont typeface="Arial" pitchFamily="34" charset="0"/>
              <a:buChar char="•"/>
            </a:pPr>
            <a:r>
              <a:rPr lang="en-GB" sz="1400" dirty="0" smtClean="0"/>
              <a:t>Co-delivered workshops for learners with staff</a:t>
            </a:r>
          </a:p>
          <a:p>
            <a:pPr marL="628650" lvl="1" indent="-171450">
              <a:buFont typeface="Arial" pitchFamily="34" charset="0"/>
              <a:buChar char="•"/>
            </a:pPr>
            <a:r>
              <a:rPr lang="en-GB" sz="1400" dirty="0" smtClean="0"/>
              <a:t>A community website</a:t>
            </a:r>
          </a:p>
          <a:p>
            <a:pPr marL="628650" lvl="1" indent="-171450">
              <a:buFont typeface="Arial" pitchFamily="34" charset="0"/>
              <a:buChar char="•"/>
            </a:pPr>
            <a:r>
              <a:rPr lang="en-GB" sz="1400" dirty="0" smtClean="0"/>
              <a:t>Films created by learners</a:t>
            </a:r>
          </a:p>
          <a:p>
            <a:pPr marL="628650" lvl="1" indent="-171450">
              <a:buFont typeface="Arial" pitchFamily="34" charset="0"/>
              <a:buChar char="•"/>
            </a:pPr>
            <a:r>
              <a:rPr lang="en-GB" sz="1400" dirty="0" smtClean="0"/>
              <a:t>Revised and new course materials at Broad General Education level</a:t>
            </a:r>
          </a:p>
          <a:p>
            <a:pPr marL="628650" lvl="1" indent="-171450">
              <a:buFont typeface="Arial" pitchFamily="34" charset="0"/>
              <a:buChar char="•"/>
            </a:pPr>
            <a:r>
              <a:rPr lang="en-GB" sz="1400" dirty="0" smtClean="0"/>
              <a:t>New learning </a:t>
            </a:r>
            <a:r>
              <a:rPr lang="en-GB" sz="1400" dirty="0"/>
              <a:t>p</a:t>
            </a:r>
            <a:r>
              <a:rPr lang="en-GB" sz="1400" dirty="0" smtClean="0"/>
              <a:t>athways</a:t>
            </a:r>
          </a:p>
          <a:p>
            <a:pPr marL="628650" lvl="1" indent="-171450">
              <a:buFont typeface="Arial" pitchFamily="34" charset="0"/>
              <a:buChar char="•"/>
            </a:pPr>
            <a:r>
              <a:rPr lang="en-GB" sz="1400" dirty="0" smtClean="0"/>
              <a:t>Co-designed experiential </a:t>
            </a:r>
            <a:r>
              <a:rPr lang="en-GB" sz="1400" dirty="0"/>
              <a:t>l</a:t>
            </a:r>
            <a:r>
              <a:rPr lang="en-GB" sz="1400" dirty="0" smtClean="0"/>
              <a:t>earning </a:t>
            </a:r>
            <a:r>
              <a:rPr lang="en-GB" sz="1400" dirty="0"/>
              <a:t>d</a:t>
            </a:r>
            <a:r>
              <a:rPr lang="en-GB" sz="1400" dirty="0" smtClean="0"/>
              <a:t>ays</a:t>
            </a:r>
          </a:p>
          <a:p>
            <a:pPr marL="628650" lvl="1" indent="-171450">
              <a:buFont typeface="Arial" pitchFamily="34" charset="0"/>
              <a:buChar char="•"/>
            </a:pPr>
            <a:r>
              <a:rPr lang="en-GB" sz="1400" dirty="0" smtClean="0"/>
              <a:t>Physical resources to stimulate creative thinking in learners</a:t>
            </a:r>
          </a:p>
          <a:p>
            <a:pPr lvl="1"/>
            <a:endParaRPr lang="en-GB" dirty="0"/>
          </a:p>
          <a:p>
            <a:r>
              <a:rPr lang="en-GB" sz="1200" dirty="0" smtClean="0"/>
              <a:t>The graphic facilitator generated large scale visuals  for several projects creating not only a lasting resource of their journey but also a means of demonstrating and evidencing the thinking behind their creative solutions.</a:t>
            </a:r>
          </a:p>
          <a:p>
            <a:endParaRPr lang="en-GB" sz="1200" dirty="0"/>
          </a:p>
          <a:p>
            <a:r>
              <a:rPr lang="en-GB" sz="1200" dirty="0"/>
              <a:t>An award winning filmmaker was  commissioned to document the process and impact of the project overall.  He was  selected for both his highly skilled, creative approach and  for his wealth of experience of working in educational settings. This enabled him to gauge  the appropriateness of filming in any given setting, and to be sensitive to the  needs of the staff and everyday running of the school, prioritising that above ‘getting the job done’. The filmmaker provided a full 18 minute documentary of the project and a 4 minute overview which was well received at the Emporium of Dangerous Ideas  Finale</a:t>
            </a:r>
            <a:r>
              <a:rPr lang="en-GB" sz="1200" dirty="0" smtClean="0"/>
              <a:t>.</a:t>
            </a:r>
            <a:endParaRPr lang="en-GB" sz="1200" dirty="0"/>
          </a:p>
        </p:txBody>
      </p:sp>
      <p:sp>
        <p:nvSpPr>
          <p:cNvPr id="4" name="Title 1"/>
          <p:cNvSpPr txBox="1">
            <a:spLocks/>
          </p:cNvSpPr>
          <p:nvPr/>
        </p:nvSpPr>
        <p:spPr>
          <a:xfrm>
            <a:off x="251520" y="260648"/>
            <a:ext cx="8229600" cy="432048"/>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200" smtClean="0"/>
              <a:t>Creative Change Pilot Project - Final Report</a:t>
            </a:r>
            <a:br>
              <a:rPr lang="en-GB" sz="1200" smtClean="0"/>
            </a:br>
            <a:r>
              <a:rPr lang="en-GB" sz="1200" smtClean="0"/>
              <a:t>September 2015</a:t>
            </a:r>
            <a:endParaRPr lang="en-GB" sz="1200" dirty="0"/>
          </a:p>
        </p:txBody>
      </p:sp>
    </p:spTree>
    <p:extLst>
      <p:ext uri="{BB962C8B-B14F-4D97-AF65-F5344CB8AC3E}">
        <p14:creationId xmlns:p14="http://schemas.microsoft.com/office/powerpoint/2010/main" val="14771664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3568" y="908720"/>
            <a:ext cx="7848872" cy="5478423"/>
          </a:xfrm>
          <a:prstGeom prst="rect">
            <a:avLst/>
          </a:prstGeom>
          <a:noFill/>
        </p:spPr>
        <p:txBody>
          <a:bodyPr wrap="square" rtlCol="0">
            <a:spAutoFit/>
          </a:bodyPr>
          <a:lstStyle/>
          <a:p>
            <a:r>
              <a:rPr lang="en-GB" sz="3200" dirty="0" smtClean="0"/>
              <a:t>Outcomes</a:t>
            </a:r>
          </a:p>
          <a:p>
            <a:endParaRPr lang="en-GB" dirty="0"/>
          </a:p>
          <a:p>
            <a:r>
              <a:rPr lang="en-GB" sz="1200" dirty="0" smtClean="0"/>
              <a:t>Short term differed greatly across  the challenges. Often these were not the original outcomes identified. Initial conversations  often identified that the challenge was either symptomatic of an underlying issue, or was so interconnected with other challenges that the work shifted focus. For example, one school had identified bullying as the key issue they wanted to address, but creative thinking helped  them recognise  that a lack of cohesion within the school was the chief underlying cause. Flexibility and changes in direction were supported and encouraged as  an indicator that educators and catalysts were demonstrating curiosity and open-mindedness in the work. Outcomes shared by most, if not all projects included the following:</a:t>
            </a:r>
          </a:p>
          <a:p>
            <a:endParaRPr lang="en-GB" sz="1200" dirty="0"/>
          </a:p>
          <a:p>
            <a:pPr marL="628650" lvl="1" indent="-171450">
              <a:buFont typeface="Arial" pitchFamily="34" charset="0"/>
              <a:buChar char="•"/>
            </a:pPr>
            <a:r>
              <a:rPr lang="en-GB" sz="1200" dirty="0" smtClean="0"/>
              <a:t>Increased aspiration for change and improvement by educators and the wider staff</a:t>
            </a:r>
          </a:p>
          <a:p>
            <a:pPr marL="628650" lvl="1" indent="-171450">
              <a:buFont typeface="Arial" pitchFamily="34" charset="0"/>
              <a:buChar char="•"/>
            </a:pPr>
            <a:r>
              <a:rPr lang="en-GB" sz="1200" dirty="0" smtClean="0"/>
              <a:t>More creative staff embracing and generating creative ideas and solutions more readily</a:t>
            </a:r>
          </a:p>
          <a:p>
            <a:pPr marL="628650" lvl="1" indent="-171450">
              <a:buFont typeface="Arial" pitchFamily="34" charset="0"/>
              <a:buChar char="•"/>
            </a:pPr>
            <a:r>
              <a:rPr lang="en-GB" sz="1200" dirty="0" smtClean="0"/>
              <a:t>Crucially staff report seeing themselves as more creative than before the project</a:t>
            </a:r>
          </a:p>
          <a:p>
            <a:pPr marL="628650" lvl="1" indent="-171450">
              <a:buFont typeface="Arial" pitchFamily="34" charset="0"/>
              <a:buChar char="•"/>
            </a:pPr>
            <a:r>
              <a:rPr lang="en-GB" sz="1200" dirty="0" smtClean="0"/>
              <a:t>Sustained relationships between educators and catalysts</a:t>
            </a:r>
            <a:endParaRPr lang="en-GB" sz="1200" strike="sngStrike" dirty="0" smtClean="0">
              <a:solidFill>
                <a:srgbClr val="FF0000"/>
              </a:solidFill>
            </a:endParaRPr>
          </a:p>
          <a:p>
            <a:pPr marL="628650" lvl="1" indent="-171450">
              <a:buFont typeface="Arial" pitchFamily="34" charset="0"/>
              <a:buChar char="•"/>
            </a:pPr>
            <a:r>
              <a:rPr lang="en-GB" sz="1200" dirty="0" smtClean="0"/>
              <a:t>Shared </a:t>
            </a:r>
            <a:r>
              <a:rPr lang="en-GB" sz="1200" dirty="0"/>
              <a:t>understanding </a:t>
            </a:r>
            <a:r>
              <a:rPr lang="en-GB" sz="1200" dirty="0" smtClean="0"/>
              <a:t>and </a:t>
            </a:r>
            <a:r>
              <a:rPr lang="en-GB" sz="1200" dirty="0"/>
              <a:t>belief in </a:t>
            </a:r>
            <a:r>
              <a:rPr lang="en-GB" sz="1200" dirty="0" smtClean="0"/>
              <a:t>a </a:t>
            </a:r>
            <a:r>
              <a:rPr lang="en-GB" sz="1200" dirty="0"/>
              <a:t>central </a:t>
            </a:r>
            <a:r>
              <a:rPr lang="en-GB" sz="1200" dirty="0" smtClean="0"/>
              <a:t> vision</a:t>
            </a:r>
            <a:r>
              <a:rPr lang="en-GB" sz="1200" dirty="0"/>
              <a:t>, often for the first </a:t>
            </a:r>
            <a:r>
              <a:rPr lang="en-GB" sz="1200" dirty="0" smtClean="0"/>
              <a:t>time</a:t>
            </a:r>
          </a:p>
          <a:p>
            <a:pPr marL="628650" lvl="1" indent="-171450">
              <a:buFont typeface="Arial" pitchFamily="34" charset="0"/>
              <a:buChar char="•"/>
            </a:pPr>
            <a:r>
              <a:rPr lang="en-GB" sz="1200" dirty="0" smtClean="0"/>
              <a:t>Increased </a:t>
            </a:r>
            <a:r>
              <a:rPr lang="en-GB" sz="1200" dirty="0"/>
              <a:t>leadership capacity</a:t>
            </a:r>
          </a:p>
          <a:p>
            <a:pPr lvl="1"/>
            <a:endParaRPr lang="en-GB" sz="1200" dirty="0"/>
          </a:p>
          <a:p>
            <a:r>
              <a:rPr lang="en-GB" sz="1200" dirty="0" smtClean="0"/>
              <a:t>The following outcomes were also reported by one or more educators:</a:t>
            </a:r>
          </a:p>
          <a:p>
            <a:endParaRPr lang="en-GB" sz="1200" dirty="0" smtClean="0"/>
          </a:p>
          <a:p>
            <a:pPr marL="628650" lvl="1" indent="-171450">
              <a:buFont typeface="Arial" pitchFamily="34" charset="0"/>
              <a:buChar char="•"/>
            </a:pPr>
            <a:r>
              <a:rPr lang="en-GB" sz="1200" dirty="0" smtClean="0"/>
              <a:t>Staff meetings are being held outside of the school in at least one establishment to encourage creativity (an approach backed up by research)</a:t>
            </a:r>
          </a:p>
          <a:p>
            <a:pPr marL="628650" lvl="1" indent="-171450">
              <a:buFont typeface="Arial" pitchFamily="34" charset="0"/>
              <a:buChar char="•"/>
            </a:pPr>
            <a:r>
              <a:rPr lang="en-GB" sz="1200" dirty="0" smtClean="0"/>
              <a:t>Staff report having a transformed attitude towards their own subject</a:t>
            </a:r>
          </a:p>
          <a:p>
            <a:pPr marL="628650" lvl="1" indent="-171450">
              <a:buFont typeface="Arial" pitchFamily="34" charset="0"/>
              <a:buChar char="•"/>
            </a:pPr>
            <a:r>
              <a:rPr lang="en-GB" sz="1200" dirty="0" smtClean="0"/>
              <a:t>Equality of staff engagement across a whole establishment</a:t>
            </a:r>
          </a:p>
          <a:p>
            <a:pPr marL="628650" lvl="1" indent="-171450">
              <a:buFont typeface="Arial" pitchFamily="34" charset="0"/>
              <a:buChar char="•"/>
            </a:pPr>
            <a:r>
              <a:rPr lang="en-GB" sz="1200" dirty="0" smtClean="0"/>
              <a:t>Increased belief in inter-disciplinary learning</a:t>
            </a:r>
          </a:p>
          <a:p>
            <a:pPr marL="628650" lvl="1" indent="-171450">
              <a:buFont typeface="Arial" pitchFamily="34" charset="0"/>
              <a:buChar char="•"/>
            </a:pPr>
            <a:r>
              <a:rPr lang="en-GB" sz="1200" dirty="0" smtClean="0"/>
              <a:t>Increased trust by staff in the leadership and in each other</a:t>
            </a:r>
          </a:p>
          <a:p>
            <a:pPr marL="628650" lvl="1" indent="-171450">
              <a:buFont typeface="Arial" pitchFamily="34" charset="0"/>
              <a:buChar char="•"/>
            </a:pPr>
            <a:r>
              <a:rPr lang="en-GB" sz="1200" dirty="0" smtClean="0"/>
              <a:t>Increased pride in achievements by staff</a:t>
            </a:r>
          </a:p>
          <a:p>
            <a:pPr marL="628650" lvl="1" indent="-171450">
              <a:buFont typeface="Arial" pitchFamily="34" charset="0"/>
              <a:buChar char="•"/>
            </a:pPr>
            <a:r>
              <a:rPr lang="en-GB" sz="1200" dirty="0" smtClean="0"/>
              <a:t>One </a:t>
            </a:r>
            <a:r>
              <a:rPr lang="en-GB" sz="1200" dirty="0"/>
              <a:t>school won the 2015 </a:t>
            </a:r>
            <a:r>
              <a:rPr lang="en-GB" sz="1200" dirty="0" smtClean="0"/>
              <a:t>Scottish Education Awards  - Creative Learning Category</a:t>
            </a:r>
          </a:p>
        </p:txBody>
      </p:sp>
      <p:sp>
        <p:nvSpPr>
          <p:cNvPr id="4" name="Title 1"/>
          <p:cNvSpPr txBox="1">
            <a:spLocks/>
          </p:cNvSpPr>
          <p:nvPr/>
        </p:nvSpPr>
        <p:spPr>
          <a:xfrm>
            <a:off x="251520" y="260648"/>
            <a:ext cx="8229600" cy="432048"/>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200" smtClean="0"/>
              <a:t>Creative Change Pilot Project - Final Report</a:t>
            </a:r>
            <a:br>
              <a:rPr lang="en-GB" sz="1200" smtClean="0"/>
            </a:br>
            <a:r>
              <a:rPr lang="en-GB" sz="1200" smtClean="0"/>
              <a:t>September 2015</a:t>
            </a:r>
            <a:endParaRPr lang="en-GB" sz="1200" dirty="0"/>
          </a:p>
        </p:txBody>
      </p:sp>
    </p:spTree>
    <p:extLst>
      <p:ext uri="{BB962C8B-B14F-4D97-AF65-F5344CB8AC3E}">
        <p14:creationId xmlns:p14="http://schemas.microsoft.com/office/powerpoint/2010/main" val="15462896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3568" y="1412776"/>
            <a:ext cx="7848872" cy="3970318"/>
          </a:xfrm>
          <a:prstGeom prst="rect">
            <a:avLst/>
          </a:prstGeom>
          <a:noFill/>
        </p:spPr>
        <p:txBody>
          <a:bodyPr wrap="square" rtlCol="0">
            <a:spAutoFit/>
          </a:bodyPr>
          <a:lstStyle/>
          <a:p>
            <a:r>
              <a:rPr lang="en-GB" sz="1200" dirty="0" smtClean="0"/>
              <a:t>Across all of the projects educators and their staff reported  gaining new skills. In some cases, these relate directly to </a:t>
            </a:r>
            <a:r>
              <a:rPr lang="en-GB" sz="1200" dirty="0" err="1" smtClean="0"/>
              <a:t>CLPL</a:t>
            </a:r>
            <a:r>
              <a:rPr lang="en-GB" sz="1200" dirty="0" smtClean="0"/>
              <a:t> with the graphic facilitator and in others, to the unusual approaches demonstrated and shared by other catalysts:</a:t>
            </a:r>
          </a:p>
          <a:p>
            <a:endParaRPr lang="en-GB" sz="1200" dirty="0"/>
          </a:p>
          <a:p>
            <a:pPr marL="628650" lvl="1" indent="-171450">
              <a:buFont typeface="Arial" pitchFamily="34" charset="0"/>
              <a:buChar char="•"/>
            </a:pPr>
            <a:r>
              <a:rPr lang="en-GB" sz="1200" dirty="0" smtClean="0"/>
              <a:t>Increased creativity skills</a:t>
            </a:r>
          </a:p>
          <a:p>
            <a:pPr marL="628650" lvl="1" indent="-171450">
              <a:buFont typeface="Arial" pitchFamily="34" charset="0"/>
              <a:buChar char="•"/>
            </a:pPr>
            <a:r>
              <a:rPr lang="en-GB" sz="1200" dirty="0" smtClean="0"/>
              <a:t>Increased </a:t>
            </a:r>
            <a:r>
              <a:rPr lang="en-GB" sz="1200" dirty="0"/>
              <a:t>willingness to challenge the status </a:t>
            </a:r>
            <a:r>
              <a:rPr lang="en-GB" sz="1200" dirty="0" smtClean="0"/>
              <a:t>quo (open-mindedness and imagination)</a:t>
            </a:r>
            <a:endParaRPr lang="en-GB" sz="1200" dirty="0"/>
          </a:p>
          <a:p>
            <a:pPr marL="628650" lvl="1" indent="-171450">
              <a:buFont typeface="Arial" pitchFamily="34" charset="0"/>
              <a:buChar char="•"/>
            </a:pPr>
            <a:r>
              <a:rPr lang="en-GB" sz="1200" dirty="0"/>
              <a:t>Increased problem solving skills</a:t>
            </a:r>
          </a:p>
          <a:p>
            <a:pPr marL="628650" lvl="1" indent="-171450">
              <a:buFont typeface="Arial" pitchFamily="34" charset="0"/>
              <a:buChar char="•"/>
            </a:pPr>
            <a:r>
              <a:rPr lang="en-GB" sz="1200" dirty="0"/>
              <a:t>I</a:t>
            </a:r>
            <a:r>
              <a:rPr lang="en-GB" sz="1200" dirty="0" smtClean="0"/>
              <a:t>mproved listening </a:t>
            </a:r>
            <a:r>
              <a:rPr lang="en-GB" sz="1200" dirty="0"/>
              <a:t>skills </a:t>
            </a:r>
            <a:r>
              <a:rPr lang="en-GB" sz="1200" dirty="0" smtClean="0"/>
              <a:t>(staff </a:t>
            </a:r>
            <a:r>
              <a:rPr lang="en-GB" sz="1200" dirty="0"/>
              <a:t>and </a:t>
            </a:r>
            <a:r>
              <a:rPr lang="en-GB" sz="1200" dirty="0" smtClean="0"/>
              <a:t>learners)</a:t>
            </a:r>
          </a:p>
          <a:p>
            <a:pPr marL="628650" lvl="1" indent="-171450">
              <a:buFont typeface="Arial" pitchFamily="34" charset="0"/>
              <a:buChar char="•"/>
            </a:pPr>
            <a:r>
              <a:rPr lang="en-GB" sz="1200" dirty="0" smtClean="0"/>
              <a:t>New transferable skills in planning and sharing</a:t>
            </a:r>
          </a:p>
          <a:p>
            <a:pPr marL="628650" lvl="1" indent="-171450">
              <a:buFont typeface="Arial" pitchFamily="34" charset="0"/>
              <a:buChar char="•"/>
            </a:pPr>
            <a:r>
              <a:rPr lang="en-GB" sz="1200" dirty="0" smtClean="0"/>
              <a:t>Increased empathy</a:t>
            </a:r>
          </a:p>
          <a:p>
            <a:pPr marL="628650" lvl="1" indent="-171450">
              <a:buFont typeface="Arial" pitchFamily="34" charset="0"/>
              <a:buChar char="•"/>
            </a:pPr>
            <a:endParaRPr lang="en-GB" sz="1200" dirty="0"/>
          </a:p>
          <a:p>
            <a:pPr marL="628650" lvl="1" indent="-171450">
              <a:buFont typeface="Arial" pitchFamily="34" charset="0"/>
              <a:buChar char="•"/>
            </a:pPr>
            <a:endParaRPr lang="en-GB" sz="1200" dirty="0" smtClean="0"/>
          </a:p>
          <a:p>
            <a:r>
              <a:rPr lang="en-GB" sz="1200" dirty="0" smtClean="0"/>
              <a:t>Beyond the intended reach of the project there have been sizeable outcomes that are worth mentioning here.</a:t>
            </a:r>
          </a:p>
          <a:p>
            <a:endParaRPr lang="en-GB" sz="1200" dirty="0"/>
          </a:p>
          <a:p>
            <a:pPr marL="628650" lvl="1" indent="-171450">
              <a:buFont typeface="Arial" pitchFamily="34" charset="0"/>
              <a:buChar char="•"/>
            </a:pPr>
            <a:r>
              <a:rPr lang="en-GB" sz="1200" dirty="0" smtClean="0"/>
              <a:t>As a direct result of their work on this project, three </a:t>
            </a:r>
            <a:r>
              <a:rPr lang="en-GB" sz="1200" dirty="0"/>
              <a:t>of the </a:t>
            </a:r>
            <a:r>
              <a:rPr lang="en-GB" sz="1200" dirty="0" smtClean="0"/>
              <a:t>catalysts </a:t>
            </a:r>
            <a:r>
              <a:rPr lang="en-GB" sz="1200" dirty="0"/>
              <a:t>were able to demonstrate </a:t>
            </a:r>
            <a:r>
              <a:rPr lang="en-GB" sz="1200" dirty="0" smtClean="0"/>
              <a:t>their potential  to Stirling Council’s senior management  team and have been contracted to consult on a re-visioning of  Education </a:t>
            </a:r>
            <a:r>
              <a:rPr lang="en-GB" sz="1200" dirty="0"/>
              <a:t>S</a:t>
            </a:r>
            <a:r>
              <a:rPr lang="en-GB" sz="1200" dirty="0" smtClean="0"/>
              <a:t>ervices. They have planned engagement with learners, parents, educators and management and are using the Creative Change Pilot Project model of working.</a:t>
            </a:r>
          </a:p>
          <a:p>
            <a:pPr marL="628650" lvl="1" indent="-171450">
              <a:buFont typeface="Arial" pitchFamily="34" charset="0"/>
              <a:buChar char="•"/>
            </a:pPr>
            <a:r>
              <a:rPr lang="en-GB" sz="1200" dirty="0"/>
              <a:t>The creative catalysts have formed a </a:t>
            </a:r>
            <a:r>
              <a:rPr lang="en-GB" sz="1200" dirty="0" smtClean="0"/>
              <a:t>new community which meets regularly</a:t>
            </a:r>
            <a:r>
              <a:rPr lang="en-GB" sz="1200" dirty="0"/>
              <a:t>, sharing practice and learning, and working in collaboration on a range of other </a:t>
            </a:r>
            <a:r>
              <a:rPr lang="en-GB" sz="1200" dirty="0" smtClean="0"/>
              <a:t>projects.</a:t>
            </a:r>
          </a:p>
          <a:p>
            <a:pPr marL="628650" lvl="1" indent="-171450">
              <a:buFont typeface="Arial" pitchFamily="34" charset="0"/>
              <a:buChar char="•"/>
            </a:pPr>
            <a:r>
              <a:rPr lang="en-GB" sz="1200" dirty="0" smtClean="0"/>
              <a:t>One creative catalyst has opted to work full time in this area of work, leaving her part-time day job, demonstrating a new awareness of the impact of this type of work</a:t>
            </a:r>
          </a:p>
        </p:txBody>
      </p:sp>
      <p:sp>
        <p:nvSpPr>
          <p:cNvPr id="4" name="Title 1"/>
          <p:cNvSpPr txBox="1">
            <a:spLocks/>
          </p:cNvSpPr>
          <p:nvPr/>
        </p:nvSpPr>
        <p:spPr>
          <a:xfrm>
            <a:off x="251520" y="260648"/>
            <a:ext cx="8229600" cy="432048"/>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200" smtClean="0"/>
              <a:t>Creative Change Pilot Project - Final Report</a:t>
            </a:r>
            <a:br>
              <a:rPr lang="en-GB" sz="1200" smtClean="0"/>
            </a:br>
            <a:r>
              <a:rPr lang="en-GB" sz="1200" smtClean="0"/>
              <a:t>September 2015</a:t>
            </a:r>
            <a:endParaRPr lang="en-GB" sz="1200" dirty="0"/>
          </a:p>
        </p:txBody>
      </p:sp>
    </p:spTree>
    <p:extLst>
      <p:ext uri="{BB962C8B-B14F-4D97-AF65-F5344CB8AC3E}">
        <p14:creationId xmlns:p14="http://schemas.microsoft.com/office/powerpoint/2010/main" val="944497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3568" y="764704"/>
            <a:ext cx="7848872" cy="5570756"/>
          </a:xfrm>
          <a:prstGeom prst="rect">
            <a:avLst/>
          </a:prstGeom>
          <a:noFill/>
        </p:spPr>
        <p:txBody>
          <a:bodyPr wrap="square" rtlCol="0">
            <a:spAutoFit/>
          </a:bodyPr>
          <a:lstStyle/>
          <a:p>
            <a:r>
              <a:rPr lang="en-GB" sz="3200" dirty="0" smtClean="0"/>
              <a:t>Impact</a:t>
            </a:r>
          </a:p>
          <a:p>
            <a:endParaRPr lang="en-GB" dirty="0" smtClean="0"/>
          </a:p>
          <a:p>
            <a:r>
              <a:rPr lang="en-GB" sz="1200" dirty="0" smtClean="0"/>
              <a:t>The Creative Change Pilot Project sought to work with educators to develop their thinking</a:t>
            </a:r>
            <a:r>
              <a:rPr lang="en-GB" sz="1200" dirty="0"/>
              <a:t>.</a:t>
            </a:r>
            <a:r>
              <a:rPr lang="en-GB" sz="1200" dirty="0" smtClean="0"/>
              <a:t> Whilst many of the projects led the catalysts and educators into practical activity, direct delivery of professional learning, and </a:t>
            </a:r>
            <a:r>
              <a:rPr lang="en-GB" sz="1200" dirty="0"/>
              <a:t>co-delivery of </a:t>
            </a:r>
            <a:r>
              <a:rPr lang="en-GB" sz="1200" dirty="0" smtClean="0"/>
              <a:t>workshops for learners with staff, our intention was to focus on  how the project impacted on the skills, behaviours and thinking of the educators involved. We chose to follow a contribution analysis process for planning and evaluating the project in order to capture this initial impact. Our theory of change fully supports the belief that this small input will have long term impact in the establishments involved and that the project will be a catalyst for immediate and continuous improvement.</a:t>
            </a:r>
          </a:p>
          <a:p>
            <a:endParaRPr lang="en-GB" sz="1200" dirty="0"/>
          </a:p>
          <a:p>
            <a:r>
              <a:rPr lang="en-GB" sz="1200" dirty="0" smtClean="0"/>
              <a:t>Educators reported, unanimously, that they believed the project would have long term impact on learners, staff and establishments, and that the following impacts were likely as a direct result of the project:</a:t>
            </a:r>
          </a:p>
          <a:p>
            <a:endParaRPr lang="en-GB" sz="1200" dirty="0"/>
          </a:p>
          <a:p>
            <a:pPr marL="628650" lvl="1" indent="-171450">
              <a:buFont typeface="Arial" pitchFamily="34" charset="0"/>
              <a:buChar char="•"/>
            </a:pPr>
            <a:r>
              <a:rPr lang="en-GB" sz="1200" dirty="0" smtClean="0"/>
              <a:t>Increased creativity skills  for educators and staff</a:t>
            </a:r>
          </a:p>
          <a:p>
            <a:pPr marL="628650" lvl="1" indent="-171450">
              <a:buFont typeface="Arial" pitchFamily="34" charset="0"/>
              <a:buChar char="•"/>
            </a:pPr>
            <a:r>
              <a:rPr lang="en-GB" sz="1200" dirty="0" smtClean="0"/>
              <a:t>Increased passion for improvement across the whole establishment</a:t>
            </a:r>
          </a:p>
          <a:p>
            <a:pPr marL="628650" lvl="1" indent="-171450">
              <a:buFont typeface="Arial" pitchFamily="34" charset="0"/>
              <a:buChar char="•"/>
            </a:pPr>
            <a:r>
              <a:rPr lang="en-GB" sz="1200" dirty="0" smtClean="0"/>
              <a:t>Increased ability to generate and deliver creative solutions</a:t>
            </a:r>
          </a:p>
          <a:p>
            <a:pPr marL="628650" lvl="1" indent="-171450">
              <a:buFont typeface="Arial" pitchFamily="34" charset="0"/>
              <a:buChar char="•"/>
            </a:pPr>
            <a:r>
              <a:rPr lang="en-GB" sz="1200" dirty="0" smtClean="0"/>
              <a:t>Increased teacher capacity</a:t>
            </a:r>
          </a:p>
          <a:p>
            <a:pPr marL="628650" lvl="1" indent="-171450">
              <a:buFont typeface="Arial" pitchFamily="34" charset="0"/>
              <a:buChar char="•"/>
            </a:pPr>
            <a:r>
              <a:rPr lang="en-GB" sz="1200" dirty="0" smtClean="0"/>
              <a:t>Increased learner capacity</a:t>
            </a:r>
          </a:p>
          <a:p>
            <a:pPr marL="628650" lvl="1" indent="-171450">
              <a:buFont typeface="Arial" pitchFamily="34" charset="0"/>
              <a:buChar char="•"/>
            </a:pPr>
            <a:r>
              <a:rPr lang="en-GB" sz="1200" dirty="0" smtClean="0"/>
              <a:t>Increased empowerment of staff</a:t>
            </a:r>
          </a:p>
          <a:p>
            <a:endParaRPr lang="en-GB" dirty="0" smtClean="0"/>
          </a:p>
          <a:p>
            <a:r>
              <a:rPr lang="en-GB" sz="1200" dirty="0" smtClean="0"/>
              <a:t>Educators reported additional long term impacts relating to specific projects including: </a:t>
            </a:r>
          </a:p>
          <a:p>
            <a:endParaRPr lang="en-GB" sz="1200" dirty="0"/>
          </a:p>
          <a:p>
            <a:pPr marL="628650" lvl="1" indent="-171450">
              <a:buFont typeface="Arial" pitchFamily="34" charset="0"/>
              <a:buChar char="•"/>
            </a:pPr>
            <a:r>
              <a:rPr lang="en-GB" sz="1200" dirty="0" smtClean="0"/>
              <a:t>Increased engagement with parents and the local  community</a:t>
            </a:r>
          </a:p>
          <a:p>
            <a:pPr marL="628650" lvl="1" indent="-171450">
              <a:buFont typeface="Arial" pitchFamily="34" charset="0"/>
              <a:buChar char="•"/>
            </a:pPr>
            <a:r>
              <a:rPr lang="en-GB" sz="1200" dirty="0" smtClean="0"/>
              <a:t>A sustainable creative learning environment</a:t>
            </a:r>
          </a:p>
          <a:p>
            <a:pPr marL="628650" lvl="1" indent="-171450">
              <a:buFont typeface="Arial" pitchFamily="34" charset="0"/>
              <a:buChar char="•"/>
            </a:pPr>
            <a:r>
              <a:rPr lang="en-GB" sz="1200" dirty="0" smtClean="0"/>
              <a:t>Increased attainment</a:t>
            </a:r>
          </a:p>
          <a:p>
            <a:pPr marL="628650" lvl="1" indent="-171450">
              <a:buFont typeface="Arial" pitchFamily="34" charset="0"/>
              <a:buChar char="•"/>
            </a:pPr>
            <a:r>
              <a:rPr lang="en-GB" sz="1200" dirty="0" smtClean="0"/>
              <a:t>Increased uptake of Higher Maths</a:t>
            </a:r>
          </a:p>
          <a:p>
            <a:pPr marL="628650" lvl="1" indent="-171450">
              <a:buFont typeface="Arial" pitchFamily="34" charset="0"/>
              <a:buChar char="•"/>
            </a:pPr>
            <a:r>
              <a:rPr lang="en-GB" sz="1200" dirty="0" smtClean="0"/>
              <a:t>Lifelong Learning is nurtured in the establishment</a:t>
            </a:r>
          </a:p>
        </p:txBody>
      </p:sp>
      <p:sp>
        <p:nvSpPr>
          <p:cNvPr id="4" name="Title 1"/>
          <p:cNvSpPr txBox="1">
            <a:spLocks/>
          </p:cNvSpPr>
          <p:nvPr/>
        </p:nvSpPr>
        <p:spPr>
          <a:xfrm>
            <a:off x="251520" y="260648"/>
            <a:ext cx="8229600" cy="432048"/>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200" smtClean="0"/>
              <a:t>Creative Change Pilot Project - Final Report</a:t>
            </a:r>
            <a:br>
              <a:rPr lang="en-GB" sz="1200" smtClean="0"/>
            </a:br>
            <a:r>
              <a:rPr lang="en-GB" sz="1200" smtClean="0"/>
              <a:t>September 2015</a:t>
            </a:r>
            <a:endParaRPr lang="en-GB" sz="1200" dirty="0"/>
          </a:p>
        </p:txBody>
      </p:sp>
    </p:spTree>
    <p:extLst>
      <p:ext uri="{BB962C8B-B14F-4D97-AF65-F5344CB8AC3E}">
        <p14:creationId xmlns:p14="http://schemas.microsoft.com/office/powerpoint/2010/main" val="15238400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2698462"/>
            <a:ext cx="8568952" cy="3754874"/>
          </a:xfrm>
          <a:prstGeom prst="rect">
            <a:avLst/>
          </a:prstGeom>
          <a:ln>
            <a:solidFill>
              <a:schemeClr val="tx1"/>
            </a:solidFill>
          </a:ln>
        </p:spPr>
        <p:txBody>
          <a:bodyPr wrap="square">
            <a:spAutoFit/>
          </a:bodyPr>
          <a:lstStyle/>
          <a:p>
            <a:endParaRPr lang="en-GB" sz="1400" dirty="0" smtClean="0"/>
          </a:p>
          <a:p>
            <a:r>
              <a:rPr lang="en-GB" sz="1400" dirty="0" smtClean="0"/>
              <a:t>There were tears. There was a moment when the educator, challenged and reflecting objectively, had the realisation that not everyone is capable of compassion, and that included their own staff.</a:t>
            </a:r>
          </a:p>
          <a:p>
            <a:endParaRPr lang="en-GB" sz="1400" dirty="0"/>
          </a:p>
          <a:p>
            <a:r>
              <a:rPr lang="en-GB" sz="1400" dirty="0" smtClean="0"/>
              <a:t>But there were also moments when staff realised the potential of what they were doing, when tears of joy happened too.</a:t>
            </a:r>
          </a:p>
          <a:p>
            <a:endParaRPr lang="en-GB" sz="1400" dirty="0"/>
          </a:p>
          <a:p>
            <a:r>
              <a:rPr lang="en-GB" sz="1400" dirty="0" smtClean="0"/>
              <a:t>There were mixed moments when staff cried because they felt listened to for the first time in a long, long time.</a:t>
            </a:r>
          </a:p>
          <a:p>
            <a:endParaRPr lang="en-GB" sz="1400" dirty="0"/>
          </a:p>
          <a:p>
            <a:r>
              <a:rPr lang="en-GB" sz="1400" dirty="0"/>
              <a:t>Staff were incredibly open in their reflection as a result of the way we supported the process.</a:t>
            </a:r>
          </a:p>
          <a:p>
            <a:endParaRPr lang="en-GB" sz="1400" dirty="0"/>
          </a:p>
          <a:p>
            <a:r>
              <a:rPr lang="en-GB" sz="1400" dirty="0"/>
              <a:t>On more than one occasion staff noted that they had ‘not been listened to before’.</a:t>
            </a:r>
          </a:p>
          <a:p>
            <a:endParaRPr lang="en-GB" sz="1400" dirty="0"/>
          </a:p>
          <a:p>
            <a:r>
              <a:rPr lang="en-GB" sz="1400" dirty="0"/>
              <a:t>On more than one occasion staff reported serious divisions amongst themselves that actively blocked improvement and change.</a:t>
            </a:r>
          </a:p>
          <a:p>
            <a:endParaRPr lang="en-GB" sz="1400" dirty="0"/>
          </a:p>
          <a:p>
            <a:pPr algn="r"/>
            <a:r>
              <a:rPr lang="en-GB" sz="1400" dirty="0"/>
              <a:t>Creative </a:t>
            </a:r>
            <a:r>
              <a:rPr lang="en-GB" sz="1400" dirty="0" smtClean="0"/>
              <a:t>Catalysts</a:t>
            </a:r>
            <a:endParaRPr lang="en-GB" sz="1400" dirty="0"/>
          </a:p>
        </p:txBody>
      </p:sp>
      <p:sp>
        <p:nvSpPr>
          <p:cNvPr id="7" name="TextBox 6"/>
          <p:cNvSpPr txBox="1"/>
          <p:nvPr/>
        </p:nvSpPr>
        <p:spPr>
          <a:xfrm>
            <a:off x="683568" y="764704"/>
            <a:ext cx="7848872" cy="1754326"/>
          </a:xfrm>
          <a:prstGeom prst="rect">
            <a:avLst/>
          </a:prstGeom>
          <a:noFill/>
        </p:spPr>
        <p:txBody>
          <a:bodyPr wrap="square" rtlCol="0">
            <a:spAutoFit/>
          </a:bodyPr>
          <a:lstStyle/>
          <a:p>
            <a:r>
              <a:rPr lang="en-GB" sz="1200" dirty="0" smtClean="0"/>
              <a:t>There are several characteristics of the project that demand a level of anonymity in</a:t>
            </a:r>
            <a:r>
              <a:rPr lang="en-GB" sz="1200" strike="sngStrike" dirty="0" smtClean="0"/>
              <a:t> </a:t>
            </a:r>
            <a:r>
              <a:rPr lang="en-GB" sz="1200" dirty="0" smtClean="0"/>
              <a:t>reporting. The honesty with which educators presented challenges they were having difficulty solving should be celebrated. This took the courage and openness of effective leadership. What were sometimes difficult and sensitive challenges were presented with passion, revealing a high level of  professional commitment to the wellbeing of the learners. Catalysts encouraged educators to think holistically, engage their creativity skills, and explore all areas of their context and work, which often led to intense and sometimes emotionally charged  conversations. Finally, the activities and outcomes of the project often raised issues involving other staff, </a:t>
            </a:r>
            <a:r>
              <a:rPr lang="en-GB" sz="1200" dirty="0"/>
              <a:t>their expertise </a:t>
            </a:r>
            <a:r>
              <a:rPr lang="en-GB" sz="1200" dirty="0" smtClean="0"/>
              <a:t>and working relationships. Some examples of the  kind of impact the project had on individuals  are presented here, illustrating the emotional, yet empowering journey  they went on as part of the continuous improvement of the school. </a:t>
            </a:r>
            <a:endParaRPr lang="en-GB" sz="1200" strike="sngStrike" dirty="0" smtClean="0"/>
          </a:p>
        </p:txBody>
      </p:sp>
    </p:spTree>
    <p:extLst>
      <p:ext uri="{BB962C8B-B14F-4D97-AF65-F5344CB8AC3E}">
        <p14:creationId xmlns:p14="http://schemas.microsoft.com/office/powerpoint/2010/main" val="20711301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3568" y="785119"/>
            <a:ext cx="7848872" cy="4832092"/>
          </a:xfrm>
          <a:prstGeom prst="rect">
            <a:avLst/>
          </a:prstGeom>
          <a:noFill/>
        </p:spPr>
        <p:txBody>
          <a:bodyPr wrap="square" rtlCol="0">
            <a:spAutoFit/>
          </a:bodyPr>
          <a:lstStyle/>
          <a:p>
            <a:r>
              <a:rPr lang="en-GB" sz="3200" dirty="0" smtClean="0"/>
              <a:t>Next Steps</a:t>
            </a:r>
          </a:p>
          <a:p>
            <a:endParaRPr lang="en-GB" sz="1200" dirty="0" smtClean="0"/>
          </a:p>
          <a:p>
            <a:r>
              <a:rPr lang="en-GB" sz="1200" dirty="0" smtClean="0"/>
              <a:t>The positive feedback from educators involved, and the sustained relationships they have forged with</a:t>
            </a:r>
            <a:r>
              <a:rPr lang="en-GB" sz="1200" strike="sngStrike" dirty="0"/>
              <a:t> </a:t>
            </a:r>
            <a:r>
              <a:rPr lang="en-GB" sz="1200" dirty="0" smtClean="0"/>
              <a:t>creative catalysts provide strong evidence of  the effectiveness of the project, and an indication that other educators with new challenges would benefit from a similar approach.</a:t>
            </a:r>
          </a:p>
          <a:p>
            <a:endParaRPr lang="en-GB" sz="1200" dirty="0"/>
          </a:p>
          <a:p>
            <a:r>
              <a:rPr lang="en-GB" sz="1200" dirty="0" smtClean="0"/>
              <a:t>In many cases educators report feeling empowered to take their new skills , attitudes and approaches forwards without further support. This  reflects well on the needs-based offer the project model supported, which was more likely to fulfil the needs of the educators than a ‘one size fits all’ approach. Whilst </a:t>
            </a:r>
            <a:r>
              <a:rPr lang="en-GB" sz="1200" dirty="0"/>
              <a:t>there is a strong demand for continued input from </a:t>
            </a:r>
            <a:r>
              <a:rPr lang="en-GB" sz="1200" dirty="0" smtClean="0"/>
              <a:t>educators </a:t>
            </a:r>
            <a:r>
              <a:rPr lang="en-GB" sz="1200" dirty="0"/>
              <a:t>and  catalysts involved in some of the  challenges, </a:t>
            </a:r>
            <a:r>
              <a:rPr lang="en-GB" sz="1200" dirty="0" smtClean="0"/>
              <a:t>on-going </a:t>
            </a:r>
            <a:r>
              <a:rPr lang="en-GB" sz="1200" dirty="0"/>
              <a:t>support is not built into the project, </a:t>
            </a:r>
            <a:r>
              <a:rPr lang="en-GB" sz="1200" dirty="0" smtClean="0"/>
              <a:t>and </a:t>
            </a:r>
            <a:r>
              <a:rPr lang="en-GB" sz="1200" dirty="0"/>
              <a:t>participants  </a:t>
            </a:r>
            <a:r>
              <a:rPr lang="en-GB" sz="1200" dirty="0" smtClean="0"/>
              <a:t>are </a:t>
            </a:r>
            <a:r>
              <a:rPr lang="en-GB" sz="1200" dirty="0"/>
              <a:t>being encouraged and assisted to </a:t>
            </a:r>
            <a:r>
              <a:rPr lang="en-GB" sz="1200" dirty="0" smtClean="0"/>
              <a:t>pursue  </a:t>
            </a:r>
            <a:r>
              <a:rPr lang="en-GB" sz="1200" dirty="0"/>
              <a:t>other funds  and means of </a:t>
            </a:r>
            <a:r>
              <a:rPr lang="en-GB" sz="1200" dirty="0" smtClean="0"/>
              <a:t>support.</a:t>
            </a:r>
          </a:p>
          <a:p>
            <a:endParaRPr lang="en-GB" sz="1200" dirty="0"/>
          </a:p>
          <a:p>
            <a:r>
              <a:rPr lang="en-GB" sz="1200" dirty="0" smtClean="0"/>
              <a:t>Education Scotland  hosted an evaluative </a:t>
            </a:r>
            <a:r>
              <a:rPr lang="en-GB" sz="1200" dirty="0"/>
              <a:t>session </a:t>
            </a:r>
            <a:r>
              <a:rPr lang="en-GB" sz="1200" dirty="0" smtClean="0"/>
              <a:t>with the creative catalysts  in order to reflect on the learning and discuss next steps. The  idea of a </a:t>
            </a:r>
            <a:r>
              <a:rPr lang="en-GB" sz="1200" dirty="0"/>
              <a:t> </a:t>
            </a:r>
            <a:r>
              <a:rPr lang="en-GB" sz="1200" dirty="0" smtClean="0"/>
              <a:t>project which set out to focus on specific challenges, such as attainment, senior phase or equity, was discussed, but it was felt that this  would distract from the core tenets of the project and that these challenges  may be revealed through the process  anyway. It was agreed that educators should be invited to bring whichever challenges they felt were important and that those challenges were likely to relate to  national priorities.</a:t>
            </a:r>
          </a:p>
          <a:p>
            <a:endParaRPr lang="en-GB" sz="1200" dirty="0"/>
          </a:p>
          <a:p>
            <a:r>
              <a:rPr lang="en-GB" sz="1200" dirty="0" smtClean="0"/>
              <a:t>Other topics discussed included the scale of challenges funded, and the idea of inviting senior management or even local authority level  challenges. The consensus was, however,  that the variety of challenges  tackled by the  Pilot </a:t>
            </a:r>
            <a:r>
              <a:rPr lang="en-GB" sz="1200" dirty="0"/>
              <a:t>P</a:t>
            </a:r>
            <a:r>
              <a:rPr lang="en-GB" sz="1200" dirty="0" smtClean="0"/>
              <a:t>roject was one of its strengths. Working across all levels and across several sectors allowed us to model a creative approach to improvement and share it with as broad an audience as possible. This reach could be expanded to include special schools, colleges and community learning groups.</a:t>
            </a:r>
            <a:endParaRPr lang="en-GB" sz="1200" dirty="0"/>
          </a:p>
        </p:txBody>
      </p:sp>
      <p:sp>
        <p:nvSpPr>
          <p:cNvPr id="4" name="Title 1"/>
          <p:cNvSpPr txBox="1">
            <a:spLocks/>
          </p:cNvSpPr>
          <p:nvPr/>
        </p:nvSpPr>
        <p:spPr>
          <a:xfrm>
            <a:off x="251520" y="260648"/>
            <a:ext cx="8229600" cy="432048"/>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200" dirty="0" smtClean="0"/>
              <a:t>Creative Change Pilot Project - Final Report</a:t>
            </a:r>
            <a:br>
              <a:rPr lang="en-GB" sz="1200" dirty="0" smtClean="0"/>
            </a:br>
            <a:r>
              <a:rPr lang="en-GB" sz="1200" dirty="0" smtClean="0"/>
              <a:t>September 2015</a:t>
            </a:r>
            <a:endParaRPr lang="en-GB" sz="1200" dirty="0"/>
          </a:p>
        </p:txBody>
      </p:sp>
    </p:spTree>
    <p:extLst>
      <p:ext uri="{BB962C8B-B14F-4D97-AF65-F5344CB8AC3E}">
        <p14:creationId xmlns:p14="http://schemas.microsoft.com/office/powerpoint/2010/main" val="35635211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3568" y="785119"/>
            <a:ext cx="7848872" cy="4093428"/>
          </a:xfrm>
          <a:prstGeom prst="rect">
            <a:avLst/>
          </a:prstGeom>
          <a:noFill/>
        </p:spPr>
        <p:txBody>
          <a:bodyPr wrap="square" rtlCol="0">
            <a:spAutoFit/>
          </a:bodyPr>
          <a:lstStyle/>
          <a:p>
            <a:r>
              <a:rPr lang="en-GB" sz="3200" dirty="0" smtClean="0"/>
              <a:t>Next Steps - practicalities</a:t>
            </a:r>
            <a:endParaRPr lang="en-GB" sz="3200" dirty="0"/>
          </a:p>
          <a:p>
            <a:endParaRPr lang="en-GB" sz="1200" dirty="0" smtClean="0"/>
          </a:p>
          <a:p>
            <a:endParaRPr lang="en-GB" sz="1200" dirty="0" smtClean="0"/>
          </a:p>
          <a:p>
            <a:r>
              <a:rPr lang="en-GB" sz="1200" dirty="0"/>
              <a:t>P</a:t>
            </a:r>
            <a:r>
              <a:rPr lang="en-GB" sz="1200" dirty="0" smtClean="0"/>
              <a:t>rocurement rules mean that prolonged contract working with any one individual or company is restricted, and therefore</a:t>
            </a:r>
            <a:r>
              <a:rPr lang="en-GB" sz="1200" strike="sngStrike" dirty="0" smtClean="0"/>
              <a:t> </a:t>
            </a:r>
            <a:r>
              <a:rPr lang="en-GB" sz="1200" dirty="0" smtClean="0"/>
              <a:t>there </a:t>
            </a:r>
            <a:r>
              <a:rPr lang="en-GB" sz="1200" dirty="0"/>
              <a:t>is </a:t>
            </a:r>
            <a:r>
              <a:rPr lang="en-GB" sz="1200" dirty="0" smtClean="0"/>
              <a:t> a </a:t>
            </a:r>
            <a:r>
              <a:rPr lang="en-GB" sz="1200" dirty="0"/>
              <a:t>need to identify and perhaps coach new creative catalysts in order to meet demand</a:t>
            </a:r>
            <a:r>
              <a:rPr lang="en-GB" sz="1200" dirty="0" smtClean="0"/>
              <a:t>. </a:t>
            </a:r>
            <a:r>
              <a:rPr lang="en-GB" sz="1200" dirty="0"/>
              <a:t> </a:t>
            </a:r>
            <a:r>
              <a:rPr lang="en-GB" sz="1200" dirty="0" smtClean="0"/>
              <a:t>Alternative  approaches and creative solutions  are also being considered, such as issuing grants directly to schools so that they can appoint creative catalysts; arguing the ‘special case’ for contracting catalysts through  the  existing procurement system; or catalysts offering their services through umbrella organisations. </a:t>
            </a:r>
            <a:endParaRPr lang="en-GB" sz="1200" dirty="0"/>
          </a:p>
          <a:p>
            <a:endParaRPr lang="en-GB" sz="1200" dirty="0" smtClean="0"/>
          </a:p>
          <a:p>
            <a:r>
              <a:rPr lang="en-GB" sz="1200" dirty="0" smtClean="0"/>
              <a:t>Future projects would benefit from the involvement of the </a:t>
            </a:r>
            <a:r>
              <a:rPr lang="en-GB" sz="1200" dirty="0"/>
              <a:t> </a:t>
            </a:r>
            <a:r>
              <a:rPr lang="en-GB" sz="1200" dirty="0" smtClean="0"/>
              <a:t>Creative Learning Networks who would bring new catalysts, partnerships and sharing opportunities to the work, increasing impact.</a:t>
            </a:r>
          </a:p>
          <a:p>
            <a:endParaRPr lang="en-GB" sz="1200" dirty="0"/>
          </a:p>
          <a:p>
            <a:r>
              <a:rPr lang="en-GB" sz="1200" dirty="0" smtClean="0"/>
              <a:t>Engaging with the Creative Change Pilot Project took bravery and risk-taking on the part of the educators involved. It is important that any sharing of learning from the Pilot Project, and the processes involved in any future projects,  protects them in order to encourage more openness across the education system in general.</a:t>
            </a:r>
          </a:p>
          <a:p>
            <a:endParaRPr lang="en-GB" sz="1200" dirty="0"/>
          </a:p>
          <a:p>
            <a:r>
              <a:rPr lang="en-GB" sz="1200" dirty="0" smtClean="0"/>
              <a:t>In delivering an project that models the creativity skills and remains as flexible and adaptable as possible the project </a:t>
            </a:r>
            <a:r>
              <a:rPr lang="en-GB" sz="1200" dirty="0"/>
              <a:t>team </a:t>
            </a:r>
            <a:r>
              <a:rPr lang="en-GB" sz="1200" dirty="0" smtClean="0"/>
              <a:t>faced their own challenges, working within </a:t>
            </a:r>
            <a:r>
              <a:rPr lang="en-GB" sz="1200" dirty="0"/>
              <a:t>the existing systems such as procurement frameworks, project planning and </a:t>
            </a:r>
            <a:r>
              <a:rPr lang="en-GB" sz="1200" dirty="0" smtClean="0"/>
              <a:t>milestones. The need for effective problem solving and open-mindedness would remain a constant in any future work.</a:t>
            </a:r>
            <a:endParaRPr lang="en-GB" sz="1200" dirty="0"/>
          </a:p>
          <a:p>
            <a:endParaRPr lang="en-GB" sz="1200" dirty="0" smtClean="0"/>
          </a:p>
        </p:txBody>
      </p:sp>
      <p:sp>
        <p:nvSpPr>
          <p:cNvPr id="4" name="Title 1"/>
          <p:cNvSpPr txBox="1">
            <a:spLocks/>
          </p:cNvSpPr>
          <p:nvPr/>
        </p:nvSpPr>
        <p:spPr>
          <a:xfrm>
            <a:off x="251520" y="260648"/>
            <a:ext cx="8229600" cy="432048"/>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200" dirty="0" smtClean="0"/>
              <a:t>Creative Change Pilot Project - Final Report</a:t>
            </a:r>
            <a:br>
              <a:rPr lang="en-GB" sz="1200" dirty="0" smtClean="0"/>
            </a:br>
            <a:r>
              <a:rPr lang="en-GB" sz="1200" dirty="0" smtClean="0"/>
              <a:t>September 2015</a:t>
            </a:r>
            <a:endParaRPr lang="en-GB" sz="1200" dirty="0"/>
          </a:p>
        </p:txBody>
      </p:sp>
    </p:spTree>
    <p:extLst>
      <p:ext uri="{BB962C8B-B14F-4D97-AF65-F5344CB8AC3E}">
        <p14:creationId xmlns:p14="http://schemas.microsoft.com/office/powerpoint/2010/main" val="38470794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3568" y="836712"/>
            <a:ext cx="7848872" cy="4278094"/>
          </a:xfrm>
          <a:prstGeom prst="rect">
            <a:avLst/>
          </a:prstGeom>
          <a:noFill/>
        </p:spPr>
        <p:txBody>
          <a:bodyPr wrap="square" rtlCol="0">
            <a:spAutoFit/>
          </a:bodyPr>
          <a:lstStyle/>
          <a:p>
            <a:r>
              <a:rPr lang="en-GB" sz="3200" dirty="0" smtClean="0"/>
              <a:t>Summary</a:t>
            </a:r>
          </a:p>
          <a:p>
            <a:endParaRPr lang="en-GB" dirty="0"/>
          </a:p>
          <a:p>
            <a:r>
              <a:rPr lang="en-GB" sz="1200" dirty="0" smtClean="0"/>
              <a:t>The Creative Change Pilot Project aimed to apply creative thinking to educational challenges that were resistant to change despite the best efforts of motivated and determined educators.</a:t>
            </a:r>
          </a:p>
          <a:p>
            <a:endParaRPr lang="en-GB" sz="1200" dirty="0"/>
          </a:p>
          <a:p>
            <a:r>
              <a:rPr lang="en-GB" sz="1200" dirty="0" smtClean="0"/>
              <a:t>The project matched educators with creative catalysts –  individuals (or organisations) who offered creative approaches to thinking and problem solving. Together the creative catalyst and educator would collaborate, share ideas, explore new possibilities  and generate innovative solutions to the challenges they faced.</a:t>
            </a:r>
          </a:p>
          <a:p>
            <a:endParaRPr lang="en-GB" sz="1200" dirty="0"/>
          </a:p>
          <a:p>
            <a:r>
              <a:rPr lang="en-GB" sz="1200" dirty="0" smtClean="0"/>
              <a:t>Essentially, participants were invited to apply the four creativity skills – curiosity, open-mindedness, imagination and problem solving –  to their own contexts. They were supported to explore new possibilities and empowered to change their thinking, practice and approach to continuous improvement.</a:t>
            </a:r>
          </a:p>
          <a:p>
            <a:endParaRPr lang="en-GB" sz="1200" dirty="0"/>
          </a:p>
          <a:p>
            <a:r>
              <a:rPr lang="en-GB" sz="1200" dirty="0" smtClean="0"/>
              <a:t>The project delivered a wide range of often unexpected outcomes and impacts. The educators involved were delighted by the changes made, and the potential they saw to influence the world around them in new ways.</a:t>
            </a:r>
            <a:endParaRPr lang="en-GB" sz="1200" dirty="0"/>
          </a:p>
          <a:p>
            <a:endParaRPr lang="en-GB" sz="1200" dirty="0" smtClean="0"/>
          </a:p>
          <a:p>
            <a:r>
              <a:rPr lang="en-GB" sz="2400" dirty="0" smtClean="0"/>
              <a:t>The Challenges</a:t>
            </a:r>
          </a:p>
          <a:p>
            <a:endParaRPr lang="en-GB" sz="1200" dirty="0"/>
          </a:p>
          <a:p>
            <a:endParaRPr lang="en-GB" dirty="0"/>
          </a:p>
        </p:txBody>
      </p:sp>
      <p:sp>
        <p:nvSpPr>
          <p:cNvPr id="9" name="Title 1"/>
          <p:cNvSpPr>
            <a:spLocks noGrp="1"/>
          </p:cNvSpPr>
          <p:nvPr>
            <p:ph type="title"/>
          </p:nvPr>
        </p:nvSpPr>
        <p:spPr>
          <a:xfrm>
            <a:off x="251520" y="260648"/>
            <a:ext cx="8229600" cy="432048"/>
          </a:xfrm>
        </p:spPr>
        <p:txBody>
          <a:bodyPr>
            <a:normAutofit fontScale="90000"/>
          </a:bodyPr>
          <a:lstStyle/>
          <a:p>
            <a:pPr algn="l"/>
            <a:r>
              <a:rPr lang="en-GB" sz="1200" dirty="0" smtClean="0"/>
              <a:t>Creative Change Pilot Project - Final Report</a:t>
            </a:r>
            <a:br>
              <a:rPr lang="en-GB" sz="1200" dirty="0" smtClean="0"/>
            </a:br>
            <a:r>
              <a:rPr lang="en-GB" sz="1200" dirty="0" smtClean="0"/>
              <a:t>September 2015</a:t>
            </a:r>
            <a:endParaRPr lang="en-GB" sz="1200" dirty="0"/>
          </a:p>
        </p:txBody>
      </p:sp>
      <p:sp>
        <p:nvSpPr>
          <p:cNvPr id="10" name="Title 1"/>
          <p:cNvSpPr txBox="1">
            <a:spLocks/>
          </p:cNvSpPr>
          <p:nvPr/>
        </p:nvSpPr>
        <p:spPr>
          <a:xfrm>
            <a:off x="1619672" y="5085184"/>
            <a:ext cx="3744416" cy="15841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600" dirty="0" smtClean="0"/>
              <a:t>Motivated Mathematicians</a:t>
            </a:r>
            <a:br>
              <a:rPr lang="en-GB" sz="1600" dirty="0" smtClean="0"/>
            </a:br>
            <a:r>
              <a:rPr lang="en-GB" sz="1600" dirty="0" smtClean="0"/>
              <a:t>Anxious Learners</a:t>
            </a:r>
            <a:br>
              <a:rPr lang="en-GB" sz="1600" dirty="0" smtClean="0"/>
            </a:br>
            <a:r>
              <a:rPr lang="en-GB" sz="1600" dirty="0" smtClean="0"/>
              <a:t>A ‘Can Do’ School Ethos</a:t>
            </a:r>
            <a:br>
              <a:rPr lang="en-GB" sz="1600" dirty="0" smtClean="0"/>
            </a:br>
            <a:r>
              <a:rPr lang="en-GB" sz="1600" dirty="0" smtClean="0"/>
              <a:t>Understanding Dyscalculia</a:t>
            </a:r>
          </a:p>
          <a:p>
            <a:pPr algn="l"/>
            <a:r>
              <a:rPr lang="en-GB" sz="1600" dirty="0" smtClean="0"/>
              <a:t>Teaching Fractions</a:t>
            </a:r>
            <a:endParaRPr lang="en-GB" sz="1600" dirty="0"/>
          </a:p>
        </p:txBody>
      </p:sp>
      <p:sp>
        <p:nvSpPr>
          <p:cNvPr id="11" name="Rectangle 10"/>
          <p:cNvSpPr/>
          <p:nvPr/>
        </p:nvSpPr>
        <p:spPr>
          <a:xfrm>
            <a:off x="4355976" y="5232102"/>
            <a:ext cx="4572000" cy="1077218"/>
          </a:xfrm>
          <a:prstGeom prst="rect">
            <a:avLst/>
          </a:prstGeom>
        </p:spPr>
        <p:txBody>
          <a:bodyPr>
            <a:spAutoFit/>
          </a:bodyPr>
          <a:lstStyle/>
          <a:p>
            <a:r>
              <a:rPr lang="en-GB" sz="1600" dirty="0"/>
              <a:t>Increasing Pupil and Parent </a:t>
            </a:r>
            <a:r>
              <a:rPr lang="en-GB" sz="1600" dirty="0" smtClean="0"/>
              <a:t>Voice</a:t>
            </a:r>
            <a:r>
              <a:rPr lang="en-GB" sz="1600" dirty="0"/>
              <a:t/>
            </a:r>
            <a:br>
              <a:rPr lang="en-GB" sz="1600" dirty="0"/>
            </a:br>
            <a:r>
              <a:rPr lang="en-GB" sz="1600" dirty="0"/>
              <a:t>Breaking the Cycle of Parental </a:t>
            </a:r>
            <a:r>
              <a:rPr lang="en-GB" sz="1600" dirty="0" smtClean="0"/>
              <a:t>Disengagement</a:t>
            </a:r>
            <a:r>
              <a:rPr lang="en-GB" sz="1600" dirty="0"/>
              <a:t/>
            </a:r>
            <a:br>
              <a:rPr lang="en-GB" sz="1600" dirty="0"/>
            </a:br>
            <a:r>
              <a:rPr lang="en-GB" sz="1600" dirty="0" smtClean="0"/>
              <a:t>Bully-proofing </a:t>
            </a:r>
            <a:r>
              <a:rPr lang="en-GB" sz="1600" dirty="0"/>
              <a:t>the </a:t>
            </a:r>
            <a:r>
              <a:rPr lang="en-GB" sz="1600" dirty="0" smtClean="0"/>
              <a:t>School</a:t>
            </a:r>
            <a:r>
              <a:rPr lang="en-GB" sz="1600" dirty="0"/>
              <a:t/>
            </a:r>
            <a:br>
              <a:rPr lang="en-GB" sz="1600" dirty="0"/>
            </a:br>
            <a:r>
              <a:rPr lang="en-GB" sz="1600" dirty="0"/>
              <a:t>Building a Sustainable Creative Hub </a:t>
            </a:r>
          </a:p>
        </p:txBody>
      </p:sp>
    </p:spTree>
    <p:extLst>
      <p:ext uri="{BB962C8B-B14F-4D97-AF65-F5344CB8AC3E}">
        <p14:creationId xmlns:p14="http://schemas.microsoft.com/office/powerpoint/2010/main" val="38600147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5976664"/>
          </a:xfrm>
        </p:spPr>
        <p:txBody>
          <a:bodyPr>
            <a:normAutofit fontScale="90000"/>
          </a:bodyPr>
          <a:lstStyle/>
          <a:p>
            <a:r>
              <a:rPr lang="en-GB" sz="3600" dirty="0" smtClean="0"/>
              <a:t>The Individual Challenges</a:t>
            </a:r>
            <a:br>
              <a:rPr lang="en-GB" sz="3600" dirty="0" smtClean="0"/>
            </a:br>
            <a:r>
              <a:rPr lang="en-GB" sz="1300" dirty="0" smtClean="0"/>
              <a:t/>
            </a:r>
            <a:br>
              <a:rPr lang="en-GB" sz="1300" dirty="0" smtClean="0"/>
            </a:br>
            <a:r>
              <a:rPr lang="en-GB" sz="2200" dirty="0"/>
              <a:t>Motivated Mathematicians</a:t>
            </a:r>
            <a:r>
              <a:rPr lang="en-GB" sz="2700" dirty="0"/>
              <a:t/>
            </a:r>
            <a:br>
              <a:rPr lang="en-GB" sz="2700" dirty="0"/>
            </a:br>
            <a:r>
              <a:rPr lang="en-GB" sz="1200" dirty="0"/>
              <a:t>Forfar Academy and Dundee Contemporary </a:t>
            </a:r>
            <a:r>
              <a:rPr lang="en-GB" sz="1200" dirty="0" smtClean="0"/>
              <a:t>Arts</a:t>
            </a:r>
            <a:br>
              <a:rPr lang="en-GB" sz="1200" dirty="0" smtClean="0"/>
            </a:br>
            <a:r>
              <a:rPr lang="en-GB" sz="2000" dirty="0" smtClean="0"/>
              <a:t/>
            </a:r>
            <a:br>
              <a:rPr lang="en-GB" sz="2000" dirty="0" smtClean="0"/>
            </a:br>
            <a:r>
              <a:rPr lang="en-GB" sz="2200" dirty="0"/>
              <a:t>Anxious Learners</a:t>
            </a:r>
            <a:br>
              <a:rPr lang="en-GB" sz="2200" dirty="0"/>
            </a:br>
            <a:r>
              <a:rPr lang="en-GB" sz="1200" dirty="0" err="1"/>
              <a:t>Boclair</a:t>
            </a:r>
            <a:r>
              <a:rPr lang="en-GB" sz="1200" dirty="0"/>
              <a:t> Academy and Patrick Boxall, Create and Connect Learning/Clare Mills, Graphic </a:t>
            </a:r>
            <a:r>
              <a:rPr lang="en-GB" sz="1200" dirty="0" smtClean="0"/>
              <a:t>Facilitator</a:t>
            </a:r>
            <a:br>
              <a:rPr lang="en-GB" sz="1200" dirty="0" smtClean="0"/>
            </a:br>
            <a:r>
              <a:rPr lang="en-GB" sz="1800" dirty="0" smtClean="0"/>
              <a:t/>
            </a:r>
            <a:br>
              <a:rPr lang="en-GB" sz="1800" dirty="0" smtClean="0"/>
            </a:br>
            <a:r>
              <a:rPr lang="en-GB" sz="2200" dirty="0"/>
              <a:t>A ‘Can Do’ School Ethos</a:t>
            </a:r>
            <a:br>
              <a:rPr lang="en-GB" sz="2200" dirty="0"/>
            </a:br>
            <a:r>
              <a:rPr lang="en-GB" sz="1200" dirty="0"/>
              <a:t>Kings Park Secondary and Scott Sherwood, Live Think Design/Clare Mills, Graphic </a:t>
            </a:r>
            <a:r>
              <a:rPr lang="en-GB" sz="1200" dirty="0" smtClean="0"/>
              <a:t>Facilitator</a:t>
            </a:r>
            <a:r>
              <a:rPr lang="en-GB" sz="1300" dirty="0" smtClean="0"/>
              <a:t/>
            </a:r>
            <a:br>
              <a:rPr lang="en-GB" sz="1300" dirty="0" smtClean="0"/>
            </a:br>
            <a:r>
              <a:rPr lang="en-GB" sz="1200" dirty="0" smtClean="0"/>
              <a:t/>
            </a:r>
            <a:br>
              <a:rPr lang="en-GB" sz="1200" dirty="0" smtClean="0"/>
            </a:br>
            <a:r>
              <a:rPr lang="en-GB" sz="2200" dirty="0"/>
              <a:t>Understanding Dyscalculia/Teaching Fractions</a:t>
            </a:r>
            <a:r>
              <a:rPr lang="en-GB" sz="2000" dirty="0"/>
              <a:t/>
            </a:r>
            <a:br>
              <a:rPr lang="en-GB" sz="2000" dirty="0"/>
            </a:br>
            <a:r>
              <a:rPr lang="en-GB" sz="1200" dirty="0"/>
              <a:t>East Dunbartonshire Education Support Team/</a:t>
            </a:r>
            <a:r>
              <a:rPr lang="en-GB" sz="1200" dirty="0" err="1"/>
              <a:t>Oxgang</a:t>
            </a:r>
            <a:r>
              <a:rPr lang="en-GB" sz="1200" dirty="0"/>
              <a:t> Primary and </a:t>
            </a:r>
            <a:r>
              <a:rPr lang="en-GB" sz="1200" dirty="0" err="1" smtClean="0"/>
              <a:t>NYCOS</a:t>
            </a:r>
            <a:r>
              <a:rPr lang="en-GB" sz="1200" dirty="0" smtClean="0"/>
              <a:t/>
            </a:r>
            <a:br>
              <a:rPr lang="en-GB" sz="1200" dirty="0" smtClean="0"/>
            </a:br>
            <a:r>
              <a:rPr lang="en-GB" sz="1100" dirty="0"/>
              <a:t/>
            </a:r>
            <a:br>
              <a:rPr lang="en-GB" sz="1100" dirty="0"/>
            </a:br>
            <a:r>
              <a:rPr lang="en-GB" sz="2200" dirty="0"/>
              <a:t>Increasing Pupil and Parent Voice</a:t>
            </a:r>
            <a:r>
              <a:rPr lang="en-GB" sz="2700" dirty="0"/>
              <a:t/>
            </a:r>
            <a:br>
              <a:rPr lang="en-GB" sz="2700" dirty="0"/>
            </a:br>
            <a:r>
              <a:rPr lang="en-GB" sz="1200" dirty="0" err="1"/>
              <a:t>Knightswood</a:t>
            </a:r>
            <a:r>
              <a:rPr lang="en-GB" sz="1200" dirty="0"/>
              <a:t> Secondary School and Scott Sherwood/Clare Mills, Graphic Facilitator</a:t>
            </a:r>
            <a:br>
              <a:rPr lang="en-GB" sz="1200" dirty="0"/>
            </a:br>
            <a:r>
              <a:rPr lang="en-GB" sz="2000" dirty="0"/>
              <a:t/>
            </a:r>
            <a:br>
              <a:rPr lang="en-GB" sz="2000" dirty="0"/>
            </a:br>
            <a:r>
              <a:rPr lang="en-GB" sz="2200" dirty="0"/>
              <a:t>Breaking the Cycle of Parental Disengagement</a:t>
            </a:r>
            <a:br>
              <a:rPr lang="en-GB" sz="2200" dirty="0"/>
            </a:br>
            <a:r>
              <a:rPr lang="en-GB" sz="1200" dirty="0"/>
              <a:t>Wyndford Nursery and Paul Gorman, Hidden Giants</a:t>
            </a:r>
            <a:br>
              <a:rPr lang="en-GB" sz="1200" dirty="0"/>
            </a:br>
            <a:r>
              <a:rPr lang="en-GB" sz="1800" dirty="0"/>
              <a:t/>
            </a:r>
            <a:br>
              <a:rPr lang="en-GB" sz="1800" dirty="0"/>
            </a:br>
            <a:r>
              <a:rPr lang="en-GB" sz="2200" dirty="0" smtClean="0"/>
              <a:t>Bully-proofing </a:t>
            </a:r>
            <a:r>
              <a:rPr lang="en-GB" sz="2200" dirty="0"/>
              <a:t>the School</a:t>
            </a:r>
            <a:r>
              <a:rPr lang="en-GB" sz="1200" dirty="0"/>
              <a:t/>
            </a:r>
            <a:br>
              <a:rPr lang="en-GB" sz="1200" dirty="0"/>
            </a:br>
            <a:r>
              <a:rPr lang="en-GB" sz="1200" dirty="0" err="1"/>
              <a:t>Westerton</a:t>
            </a:r>
            <a:r>
              <a:rPr lang="en-GB" sz="1200" dirty="0"/>
              <a:t> Primary and Scott Sherwood, Live Think Design/Clare Mills, Graphic Facilitator</a:t>
            </a:r>
            <a:br>
              <a:rPr lang="en-GB" sz="1200" dirty="0"/>
            </a:br>
            <a:r>
              <a:rPr lang="en-GB" sz="2200" dirty="0"/>
              <a:t/>
            </a:r>
            <a:br>
              <a:rPr lang="en-GB" sz="2200" dirty="0"/>
            </a:br>
            <a:r>
              <a:rPr lang="en-GB" sz="2200" dirty="0"/>
              <a:t>Building a Sustainable Creative Hub </a:t>
            </a:r>
            <a:br>
              <a:rPr lang="en-GB" sz="2200" dirty="0"/>
            </a:br>
            <a:r>
              <a:rPr lang="en-GB" sz="1200" dirty="0" err="1"/>
              <a:t>Dalry</a:t>
            </a:r>
            <a:r>
              <a:rPr lang="en-GB" sz="1200" dirty="0"/>
              <a:t> Primary School and Susan Hay, Ripple Arts/Clare Mills, Graphic Facilitator</a:t>
            </a:r>
            <a:r>
              <a:rPr lang="en-GB" sz="1800" dirty="0" smtClean="0"/>
              <a:t/>
            </a:r>
            <a:br>
              <a:rPr lang="en-GB" sz="1800" dirty="0" smtClean="0"/>
            </a:br>
            <a:endParaRPr lang="en-GB" sz="1800" dirty="0"/>
          </a:p>
        </p:txBody>
      </p:sp>
    </p:spTree>
    <p:extLst>
      <p:ext uri="{BB962C8B-B14F-4D97-AF65-F5344CB8AC3E}">
        <p14:creationId xmlns:p14="http://schemas.microsoft.com/office/powerpoint/2010/main" val="25968465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p:cNvSpPr/>
          <p:nvPr/>
        </p:nvSpPr>
        <p:spPr>
          <a:xfrm>
            <a:off x="5659443" y="1916832"/>
            <a:ext cx="928781" cy="309634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800" b="1" dirty="0" smtClean="0">
                <a:solidFill>
                  <a:schemeClr val="tx1"/>
                </a:solidFill>
              </a:rPr>
              <a:t>Short Term</a:t>
            </a:r>
            <a:endParaRPr lang="en-GB" sz="1100" b="1" dirty="0">
              <a:solidFill>
                <a:schemeClr val="tx1"/>
              </a:solidFill>
            </a:endParaRPr>
          </a:p>
        </p:txBody>
      </p:sp>
      <p:sp>
        <p:nvSpPr>
          <p:cNvPr id="66" name="Rectangle 65"/>
          <p:cNvSpPr/>
          <p:nvPr/>
        </p:nvSpPr>
        <p:spPr>
          <a:xfrm>
            <a:off x="6669256" y="1922372"/>
            <a:ext cx="928781" cy="309634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800" b="1" dirty="0" smtClean="0">
                <a:solidFill>
                  <a:schemeClr val="tx1"/>
                </a:solidFill>
              </a:rPr>
              <a:t>Medium Term</a:t>
            </a:r>
            <a:endParaRPr lang="en-GB" sz="1100" b="1" dirty="0">
              <a:solidFill>
                <a:schemeClr val="tx1"/>
              </a:solidFill>
            </a:endParaRPr>
          </a:p>
        </p:txBody>
      </p:sp>
      <p:sp>
        <p:nvSpPr>
          <p:cNvPr id="67" name="Rectangle 66"/>
          <p:cNvSpPr/>
          <p:nvPr/>
        </p:nvSpPr>
        <p:spPr>
          <a:xfrm>
            <a:off x="7675667" y="1911253"/>
            <a:ext cx="928781" cy="309634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800" b="1" dirty="0" smtClean="0">
                <a:solidFill>
                  <a:schemeClr val="tx1"/>
                </a:solidFill>
              </a:rPr>
              <a:t>Long Term</a:t>
            </a:r>
            <a:endParaRPr lang="en-GB" sz="1100" b="1" dirty="0">
              <a:solidFill>
                <a:schemeClr val="tx1"/>
              </a:solidFill>
            </a:endParaRPr>
          </a:p>
        </p:txBody>
      </p:sp>
      <p:grpSp>
        <p:nvGrpSpPr>
          <p:cNvPr id="54" name="Group 53"/>
          <p:cNvGrpSpPr/>
          <p:nvPr/>
        </p:nvGrpSpPr>
        <p:grpSpPr>
          <a:xfrm>
            <a:off x="1049308" y="5733256"/>
            <a:ext cx="7298264" cy="1070194"/>
            <a:chOff x="1086004" y="3272631"/>
            <a:chExt cx="7298264" cy="1070194"/>
          </a:xfrm>
        </p:grpSpPr>
        <p:sp>
          <p:nvSpPr>
            <p:cNvPr id="10" name="Line 18"/>
            <p:cNvSpPr>
              <a:spLocks noChangeShapeType="1"/>
            </p:cNvSpPr>
            <p:nvPr/>
          </p:nvSpPr>
          <p:spPr bwMode="auto">
            <a:xfrm>
              <a:off x="1086004" y="3694906"/>
              <a:ext cx="272632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 name="Line 19"/>
            <p:cNvSpPr>
              <a:spLocks noChangeShapeType="1"/>
            </p:cNvSpPr>
            <p:nvPr/>
          </p:nvSpPr>
          <p:spPr bwMode="auto">
            <a:xfrm>
              <a:off x="4328238" y="3694906"/>
              <a:ext cx="40560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 name="Text Box 20"/>
            <p:cNvSpPr txBox="1">
              <a:spLocks noChangeArrowheads="1"/>
            </p:cNvSpPr>
            <p:nvPr/>
          </p:nvSpPr>
          <p:spPr bwMode="auto">
            <a:xfrm>
              <a:off x="1086004" y="3696494"/>
              <a:ext cx="272632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900" b="1" dirty="0" smtClean="0"/>
                <a:t>We believe that everyone is creative, equipped with a suite of creativity skills, but that these skills can be </a:t>
              </a:r>
              <a:r>
                <a:rPr lang="en-US" sz="900" b="1" dirty="0" err="1" smtClean="0"/>
                <a:t>under-utilised</a:t>
              </a:r>
              <a:r>
                <a:rPr lang="en-US" sz="900" b="1" dirty="0" smtClean="0"/>
                <a:t> and that obstacles exist to hinder their use</a:t>
              </a:r>
              <a:endParaRPr lang="en-US" sz="900" b="1" dirty="0"/>
            </a:p>
          </p:txBody>
        </p:sp>
        <p:sp>
          <p:nvSpPr>
            <p:cNvPr id="13" name="Text Box 21"/>
            <p:cNvSpPr txBox="1">
              <a:spLocks noChangeArrowheads="1"/>
            </p:cNvSpPr>
            <p:nvPr/>
          </p:nvSpPr>
          <p:spPr bwMode="auto">
            <a:xfrm>
              <a:off x="4328238" y="3696494"/>
              <a:ext cx="405603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900" b="1" dirty="0" smtClean="0"/>
                <a:t>We intend to mentor and model the use of these creativity skills in practical settings across education, and believe that this will empower educators to generate new directions and solutions to  persistent problems and challenges</a:t>
              </a:r>
              <a:endParaRPr lang="en-US" sz="900" b="1" dirty="0"/>
            </a:p>
          </p:txBody>
        </p:sp>
        <p:sp>
          <p:nvSpPr>
            <p:cNvPr id="36" name="Rectangle 25"/>
            <p:cNvSpPr>
              <a:spLocks noChangeArrowheads="1"/>
            </p:cNvSpPr>
            <p:nvPr/>
          </p:nvSpPr>
          <p:spPr bwMode="auto">
            <a:xfrm>
              <a:off x="1157239" y="3272631"/>
              <a:ext cx="2655092" cy="2762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b="1"/>
                <a:t>Assumptions</a:t>
              </a:r>
            </a:p>
          </p:txBody>
        </p:sp>
        <p:sp>
          <p:nvSpPr>
            <p:cNvPr id="29" name="Rectangle 33"/>
            <p:cNvSpPr>
              <a:spLocks noChangeArrowheads="1"/>
            </p:cNvSpPr>
            <p:nvPr/>
          </p:nvSpPr>
          <p:spPr bwMode="auto">
            <a:xfrm>
              <a:off x="4477183" y="3272631"/>
              <a:ext cx="3831535" cy="2762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b="1" dirty="0" smtClean="0"/>
                <a:t>Intended Results</a:t>
              </a:r>
              <a:endParaRPr lang="en-US" sz="1400" b="1" dirty="0"/>
            </a:p>
          </p:txBody>
        </p:sp>
      </p:grpSp>
      <p:grpSp>
        <p:nvGrpSpPr>
          <p:cNvPr id="53" name="Group 52"/>
          <p:cNvGrpSpPr/>
          <p:nvPr/>
        </p:nvGrpSpPr>
        <p:grpSpPr>
          <a:xfrm>
            <a:off x="107504" y="764704"/>
            <a:ext cx="8856984" cy="1724025"/>
            <a:chOff x="534480" y="1000918"/>
            <a:chExt cx="8069967" cy="1724025"/>
          </a:xfrm>
        </p:grpSpPr>
        <p:grpSp>
          <p:nvGrpSpPr>
            <p:cNvPr id="8" name="Group 7"/>
            <p:cNvGrpSpPr>
              <a:grpSpLocks/>
            </p:cNvGrpSpPr>
            <p:nvPr/>
          </p:nvGrpSpPr>
          <p:grpSpPr bwMode="auto">
            <a:xfrm>
              <a:off x="1086004" y="1134268"/>
              <a:ext cx="7518443" cy="690563"/>
              <a:chOff x="624" y="2064"/>
              <a:chExt cx="4896" cy="480"/>
            </a:xfrm>
          </p:grpSpPr>
          <p:sp>
            <p:nvSpPr>
              <p:cNvPr id="43" name="Rectangle 8"/>
              <p:cNvSpPr>
                <a:spLocks noChangeArrowheads="1"/>
              </p:cNvSpPr>
              <p:nvPr/>
            </p:nvSpPr>
            <p:spPr bwMode="auto">
              <a:xfrm>
                <a:off x="624" y="2064"/>
                <a:ext cx="864" cy="4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b="1" dirty="0"/>
                  <a:t>Resources /</a:t>
                </a:r>
              </a:p>
              <a:p>
                <a:pPr algn="ctr"/>
                <a:r>
                  <a:rPr lang="en-US" sz="1200" b="1" dirty="0"/>
                  <a:t>Inputs</a:t>
                </a:r>
              </a:p>
            </p:txBody>
          </p:sp>
          <p:sp>
            <p:nvSpPr>
              <p:cNvPr id="44" name="Rectangle 9"/>
              <p:cNvSpPr>
                <a:spLocks noChangeArrowheads="1"/>
              </p:cNvSpPr>
              <p:nvPr/>
            </p:nvSpPr>
            <p:spPr bwMode="auto">
              <a:xfrm>
                <a:off x="1632" y="2064"/>
                <a:ext cx="864" cy="4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b="1"/>
                  <a:t>Activities</a:t>
                </a:r>
              </a:p>
            </p:txBody>
          </p:sp>
          <p:sp>
            <p:nvSpPr>
              <p:cNvPr id="45" name="Rectangle 10"/>
              <p:cNvSpPr>
                <a:spLocks noChangeArrowheads="1"/>
              </p:cNvSpPr>
              <p:nvPr/>
            </p:nvSpPr>
            <p:spPr bwMode="auto">
              <a:xfrm>
                <a:off x="2640" y="2064"/>
                <a:ext cx="864" cy="4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b="1" dirty="0"/>
                  <a:t>Outputs</a:t>
                </a:r>
              </a:p>
            </p:txBody>
          </p:sp>
          <p:sp>
            <p:nvSpPr>
              <p:cNvPr id="46" name="Rectangle 11"/>
              <p:cNvSpPr>
                <a:spLocks noChangeArrowheads="1"/>
              </p:cNvSpPr>
              <p:nvPr/>
            </p:nvSpPr>
            <p:spPr bwMode="auto">
              <a:xfrm>
                <a:off x="3648" y="2064"/>
                <a:ext cx="864" cy="4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b="1"/>
                  <a:t>Outcomes</a:t>
                </a:r>
              </a:p>
            </p:txBody>
          </p:sp>
          <p:sp>
            <p:nvSpPr>
              <p:cNvPr id="47" name="Rectangle 12"/>
              <p:cNvSpPr>
                <a:spLocks noChangeArrowheads="1"/>
              </p:cNvSpPr>
              <p:nvPr/>
            </p:nvSpPr>
            <p:spPr bwMode="auto">
              <a:xfrm>
                <a:off x="4656" y="2064"/>
                <a:ext cx="864" cy="4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b="1"/>
                  <a:t>Impact</a:t>
                </a:r>
              </a:p>
            </p:txBody>
          </p:sp>
          <p:sp>
            <p:nvSpPr>
              <p:cNvPr id="48" name="AutoShape 13"/>
              <p:cNvSpPr>
                <a:spLocks noChangeArrowheads="1"/>
              </p:cNvSpPr>
              <p:nvPr/>
            </p:nvSpPr>
            <p:spPr bwMode="auto">
              <a:xfrm>
                <a:off x="1488" y="2112"/>
                <a:ext cx="192" cy="384"/>
              </a:xfrm>
              <a:prstGeom prst="rightArrow">
                <a:avLst>
                  <a:gd name="adj1" fmla="val 50000"/>
                  <a:gd name="adj2" fmla="val 54167"/>
                </a:avLst>
              </a:prstGeom>
              <a:solidFill>
                <a:schemeClr val="hlink"/>
              </a:solidFill>
              <a:ln w="9525">
                <a:solidFill>
                  <a:srgbClr val="CC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 name="AutoShape 14"/>
              <p:cNvSpPr>
                <a:spLocks noChangeArrowheads="1"/>
              </p:cNvSpPr>
              <p:nvPr/>
            </p:nvSpPr>
            <p:spPr bwMode="auto">
              <a:xfrm>
                <a:off x="2496" y="2112"/>
                <a:ext cx="192" cy="384"/>
              </a:xfrm>
              <a:prstGeom prst="rightArrow">
                <a:avLst>
                  <a:gd name="adj1" fmla="val 50000"/>
                  <a:gd name="adj2" fmla="val 54167"/>
                </a:avLst>
              </a:prstGeom>
              <a:solidFill>
                <a:schemeClr val="hlink"/>
              </a:solidFill>
              <a:ln w="9525">
                <a:solidFill>
                  <a:srgbClr val="CC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0" name="AutoShape 15"/>
              <p:cNvSpPr>
                <a:spLocks noChangeArrowheads="1"/>
              </p:cNvSpPr>
              <p:nvPr/>
            </p:nvSpPr>
            <p:spPr bwMode="auto">
              <a:xfrm>
                <a:off x="3504" y="2112"/>
                <a:ext cx="192" cy="384"/>
              </a:xfrm>
              <a:prstGeom prst="rightArrow">
                <a:avLst>
                  <a:gd name="adj1" fmla="val 50000"/>
                  <a:gd name="adj2" fmla="val 54167"/>
                </a:avLst>
              </a:prstGeom>
              <a:solidFill>
                <a:schemeClr val="hlink"/>
              </a:solidFill>
              <a:ln w="9525">
                <a:solidFill>
                  <a:srgbClr val="CC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 name="AutoShape 16"/>
              <p:cNvSpPr>
                <a:spLocks noChangeArrowheads="1"/>
              </p:cNvSpPr>
              <p:nvPr/>
            </p:nvSpPr>
            <p:spPr bwMode="auto">
              <a:xfrm>
                <a:off x="4512" y="2112"/>
                <a:ext cx="192" cy="384"/>
              </a:xfrm>
              <a:prstGeom prst="rightArrow">
                <a:avLst>
                  <a:gd name="adj1" fmla="val 50000"/>
                  <a:gd name="adj2" fmla="val 54167"/>
                </a:avLst>
              </a:prstGeom>
              <a:solidFill>
                <a:schemeClr val="hlink"/>
              </a:solidFill>
              <a:ln w="9525">
                <a:solidFill>
                  <a:srgbClr val="CC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15" name="Rectangle 23"/>
            <p:cNvSpPr>
              <a:spLocks noChangeArrowheads="1"/>
            </p:cNvSpPr>
            <p:nvPr/>
          </p:nvSpPr>
          <p:spPr bwMode="auto">
            <a:xfrm flipV="1">
              <a:off x="570096" y="1137443"/>
              <a:ext cx="442515" cy="13795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1"/>
            <a:lstStyle/>
            <a:p>
              <a:pPr algn="ctr"/>
              <a:endParaRPr lang="en-US"/>
            </a:p>
          </p:txBody>
        </p:sp>
        <p:sp>
          <p:nvSpPr>
            <p:cNvPr id="18" name="AutoShape 40"/>
            <p:cNvSpPr>
              <a:spLocks noChangeArrowheads="1"/>
            </p:cNvSpPr>
            <p:nvPr/>
          </p:nvSpPr>
          <p:spPr bwMode="auto">
            <a:xfrm flipV="1">
              <a:off x="865826" y="1000918"/>
              <a:ext cx="366964" cy="1724025"/>
            </a:xfrm>
            <a:prstGeom prst="rightArrow">
              <a:avLst>
                <a:gd name="adj1" fmla="val 50000"/>
                <a:gd name="adj2" fmla="val 72500"/>
              </a:avLst>
            </a:prstGeom>
            <a:solidFill>
              <a:schemeClr val="hlink"/>
            </a:solidFill>
            <a:ln w="9525">
              <a:solidFill>
                <a:srgbClr val="CC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r>
                <a:rPr lang="en-US" sz="1200" b="1" dirty="0">
                  <a:solidFill>
                    <a:srgbClr val="CC6600"/>
                  </a:solidFill>
                </a:rPr>
                <a:t>Priorities</a:t>
              </a:r>
              <a:endParaRPr lang="en-US" b="1" dirty="0">
                <a:solidFill>
                  <a:srgbClr val="CC6600"/>
                </a:solidFill>
              </a:endParaRPr>
            </a:p>
          </p:txBody>
        </p:sp>
        <p:sp>
          <p:nvSpPr>
            <p:cNvPr id="19" name="Rectangle 41"/>
            <p:cNvSpPr>
              <a:spLocks noChangeArrowheads="1"/>
            </p:cNvSpPr>
            <p:nvPr/>
          </p:nvSpPr>
          <p:spPr bwMode="auto">
            <a:xfrm rot="16200000">
              <a:off x="316387" y="1621442"/>
              <a:ext cx="809625" cy="373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dirty="0" smtClean="0"/>
                <a:t>Situation</a:t>
              </a:r>
              <a:endParaRPr lang="en-US" sz="1200" b="1" dirty="0"/>
            </a:p>
          </p:txBody>
        </p:sp>
      </p:grpSp>
      <p:sp>
        <p:nvSpPr>
          <p:cNvPr id="71" name="TextBox 70"/>
          <p:cNvSpPr txBox="1"/>
          <p:nvPr/>
        </p:nvSpPr>
        <p:spPr>
          <a:xfrm>
            <a:off x="2718268" y="114089"/>
            <a:ext cx="3798027" cy="738664"/>
          </a:xfrm>
          <a:prstGeom prst="rect">
            <a:avLst/>
          </a:prstGeom>
          <a:noFill/>
        </p:spPr>
        <p:txBody>
          <a:bodyPr wrap="none" rtlCol="0">
            <a:spAutoFit/>
          </a:bodyPr>
          <a:lstStyle/>
          <a:p>
            <a:pPr algn="ctr"/>
            <a:r>
              <a:rPr lang="en-GB" sz="2400" dirty="0" smtClean="0"/>
              <a:t>Creative Change Pilot Project</a:t>
            </a:r>
          </a:p>
          <a:p>
            <a:pPr algn="ctr"/>
            <a:r>
              <a:rPr lang="en-GB" dirty="0" smtClean="0"/>
              <a:t>The Logic Model</a:t>
            </a:r>
            <a:endParaRPr lang="en-GB" dirty="0"/>
          </a:p>
        </p:txBody>
      </p:sp>
      <p:sp>
        <p:nvSpPr>
          <p:cNvPr id="89" name="Left Brace 88"/>
          <p:cNvSpPr/>
          <p:nvPr/>
        </p:nvSpPr>
        <p:spPr>
          <a:xfrm>
            <a:off x="3942616" y="2033031"/>
            <a:ext cx="269344" cy="3030837"/>
          </a:xfrm>
          <a:prstGeom prst="leftBrace">
            <a:avLst>
              <a:gd name="adj1" fmla="val 8333"/>
              <a:gd name="adj2" fmla="val 5053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2" name="Pentagon 51"/>
          <p:cNvSpPr/>
          <p:nvPr/>
        </p:nvSpPr>
        <p:spPr>
          <a:xfrm>
            <a:off x="6965905" y="2492896"/>
            <a:ext cx="1710551" cy="886918"/>
          </a:xfrm>
          <a:prstGeom prst="homePlate">
            <a:avLst>
              <a:gd name="adj" fmla="val 308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Practical changes and improvement</a:t>
            </a:r>
            <a:endParaRPr lang="en-GB" sz="1200" dirty="0"/>
          </a:p>
        </p:txBody>
      </p:sp>
      <p:sp>
        <p:nvSpPr>
          <p:cNvPr id="58" name="Rectangle 57"/>
          <p:cNvSpPr/>
          <p:nvPr/>
        </p:nvSpPr>
        <p:spPr>
          <a:xfrm>
            <a:off x="719119" y="2280501"/>
            <a:ext cx="1136543" cy="751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Educators express interest and identify a challenge they are stuck on</a:t>
            </a:r>
            <a:endParaRPr lang="en-GB" dirty="0"/>
          </a:p>
        </p:txBody>
      </p:sp>
      <p:sp>
        <p:nvSpPr>
          <p:cNvPr id="60" name="Rectangle 59"/>
          <p:cNvSpPr/>
          <p:nvPr/>
        </p:nvSpPr>
        <p:spPr>
          <a:xfrm>
            <a:off x="4244157" y="1846660"/>
            <a:ext cx="1020132" cy="6088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Conversations</a:t>
            </a:r>
            <a:endParaRPr lang="en-GB" dirty="0"/>
          </a:p>
        </p:txBody>
      </p:sp>
      <p:sp>
        <p:nvSpPr>
          <p:cNvPr id="61" name="Rectangle 60"/>
          <p:cNvSpPr/>
          <p:nvPr/>
        </p:nvSpPr>
        <p:spPr>
          <a:xfrm>
            <a:off x="4244157" y="2583626"/>
            <a:ext cx="1020132" cy="6088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err="1" smtClean="0"/>
              <a:t>CLPL</a:t>
            </a:r>
            <a:r>
              <a:rPr lang="en-GB" sz="1000" dirty="0" smtClean="0"/>
              <a:t>, staff meetings, workshops</a:t>
            </a:r>
            <a:endParaRPr lang="en-GB" dirty="0"/>
          </a:p>
        </p:txBody>
      </p:sp>
      <p:sp>
        <p:nvSpPr>
          <p:cNvPr id="62" name="Rectangle 61"/>
          <p:cNvSpPr/>
          <p:nvPr/>
        </p:nvSpPr>
        <p:spPr>
          <a:xfrm>
            <a:off x="4234335" y="3312884"/>
            <a:ext cx="1020132" cy="6088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Innovative and unpredicted activities</a:t>
            </a:r>
            <a:endParaRPr lang="en-GB" dirty="0"/>
          </a:p>
        </p:txBody>
      </p:sp>
      <p:sp>
        <p:nvSpPr>
          <p:cNvPr id="64" name="Rectangle 63"/>
          <p:cNvSpPr/>
          <p:nvPr/>
        </p:nvSpPr>
        <p:spPr>
          <a:xfrm>
            <a:off x="4211960" y="4044329"/>
            <a:ext cx="1020132" cy="6088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Structured approaches</a:t>
            </a:r>
            <a:endParaRPr lang="en-GB" dirty="0"/>
          </a:p>
        </p:txBody>
      </p:sp>
      <p:sp>
        <p:nvSpPr>
          <p:cNvPr id="65" name="Rectangle 64"/>
          <p:cNvSpPr/>
          <p:nvPr/>
        </p:nvSpPr>
        <p:spPr>
          <a:xfrm>
            <a:off x="4211960" y="4784304"/>
            <a:ext cx="1020132" cy="6088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Inputs with learners</a:t>
            </a:r>
            <a:endParaRPr lang="en-GB" dirty="0"/>
          </a:p>
        </p:txBody>
      </p:sp>
      <p:sp>
        <p:nvSpPr>
          <p:cNvPr id="76" name="Pentagon 75"/>
          <p:cNvSpPr/>
          <p:nvPr/>
        </p:nvSpPr>
        <p:spPr>
          <a:xfrm>
            <a:off x="5566740" y="2331251"/>
            <a:ext cx="1327157" cy="1283269"/>
          </a:xfrm>
          <a:prstGeom prst="homePlate">
            <a:avLst>
              <a:gd name="adj" fmla="val 237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itchFamily="34" charset="0"/>
              <a:buChar char="•"/>
            </a:pPr>
            <a:r>
              <a:rPr lang="en-GB" sz="1000" dirty="0" smtClean="0"/>
              <a:t>Renewed passion for the challenge</a:t>
            </a:r>
          </a:p>
          <a:p>
            <a:pPr marL="171450" indent="-171450">
              <a:buFont typeface="Arial" pitchFamily="34" charset="0"/>
              <a:buChar char="•"/>
            </a:pPr>
            <a:r>
              <a:rPr lang="en-GB" sz="1000" dirty="0" smtClean="0"/>
              <a:t>New questions</a:t>
            </a:r>
          </a:p>
          <a:p>
            <a:pPr marL="171450" indent="-171450">
              <a:buFont typeface="Arial" pitchFamily="34" charset="0"/>
              <a:buChar char="•"/>
            </a:pPr>
            <a:r>
              <a:rPr lang="en-GB" sz="1000" dirty="0" smtClean="0"/>
              <a:t>New ways of looking at the challenge</a:t>
            </a:r>
            <a:endParaRPr lang="en-GB" sz="1000" dirty="0"/>
          </a:p>
        </p:txBody>
      </p:sp>
      <p:sp>
        <p:nvSpPr>
          <p:cNvPr id="87" name="Pentagon 86"/>
          <p:cNvSpPr/>
          <p:nvPr/>
        </p:nvSpPr>
        <p:spPr>
          <a:xfrm>
            <a:off x="5594108" y="3953550"/>
            <a:ext cx="1496900" cy="1283269"/>
          </a:xfrm>
          <a:prstGeom prst="homePlate">
            <a:avLst>
              <a:gd name="adj" fmla="val 237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a:t>C</a:t>
            </a:r>
            <a:r>
              <a:rPr lang="en-GB" sz="1000" dirty="0" smtClean="0"/>
              <a:t>reative educators:</a:t>
            </a:r>
          </a:p>
          <a:p>
            <a:pPr marL="171450" indent="-171450">
              <a:buFont typeface="Arial" pitchFamily="34" charset="0"/>
              <a:buChar char="•"/>
            </a:pPr>
            <a:r>
              <a:rPr lang="en-GB" sz="1000" dirty="0" smtClean="0"/>
              <a:t>More curious</a:t>
            </a:r>
          </a:p>
          <a:p>
            <a:pPr marL="171450" indent="-171450">
              <a:buFont typeface="Arial" pitchFamily="34" charset="0"/>
              <a:buChar char="•"/>
            </a:pPr>
            <a:r>
              <a:rPr lang="en-GB" sz="1000" dirty="0" smtClean="0"/>
              <a:t>More open-minded</a:t>
            </a:r>
          </a:p>
          <a:p>
            <a:pPr marL="171450" indent="-171450">
              <a:buFont typeface="Arial" pitchFamily="34" charset="0"/>
              <a:buChar char="•"/>
            </a:pPr>
            <a:r>
              <a:rPr lang="en-GB" sz="1000" dirty="0" smtClean="0"/>
              <a:t>More imaginative</a:t>
            </a:r>
          </a:p>
          <a:p>
            <a:pPr marL="171450" indent="-171450">
              <a:buFont typeface="Arial" pitchFamily="34" charset="0"/>
              <a:buChar char="•"/>
            </a:pPr>
            <a:r>
              <a:rPr lang="en-GB" sz="1000" dirty="0" smtClean="0"/>
              <a:t>Better problem-solvers</a:t>
            </a:r>
            <a:endParaRPr lang="en-GB" sz="1000" dirty="0"/>
          </a:p>
        </p:txBody>
      </p:sp>
      <p:sp>
        <p:nvSpPr>
          <p:cNvPr id="88" name="Pentagon 87"/>
          <p:cNvSpPr/>
          <p:nvPr/>
        </p:nvSpPr>
        <p:spPr>
          <a:xfrm>
            <a:off x="7179556" y="3916370"/>
            <a:ext cx="1568908" cy="1404981"/>
          </a:xfrm>
          <a:prstGeom prst="homePlate">
            <a:avLst>
              <a:gd name="adj" fmla="val 237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t>Cultural Change</a:t>
            </a:r>
          </a:p>
          <a:p>
            <a:pPr marL="171450" indent="-171450">
              <a:buFont typeface="Arial" pitchFamily="34" charset="0"/>
              <a:buChar char="•"/>
            </a:pPr>
            <a:r>
              <a:rPr lang="en-GB" sz="1000" dirty="0" smtClean="0"/>
              <a:t>More flexible systems</a:t>
            </a:r>
          </a:p>
          <a:p>
            <a:pPr marL="171450" indent="-171450">
              <a:buFont typeface="Arial" pitchFamily="34" charset="0"/>
              <a:buChar char="•"/>
            </a:pPr>
            <a:r>
              <a:rPr lang="en-GB" sz="1000" dirty="0" smtClean="0"/>
              <a:t>More creative establishments</a:t>
            </a:r>
          </a:p>
          <a:p>
            <a:pPr marL="171450" indent="-171450">
              <a:buFont typeface="Arial" pitchFamily="34" charset="0"/>
              <a:buChar char="•"/>
            </a:pPr>
            <a:r>
              <a:rPr lang="en-GB" sz="1000" dirty="0" smtClean="0"/>
              <a:t>More resilient staff</a:t>
            </a:r>
          </a:p>
          <a:p>
            <a:pPr marL="171450" indent="-171450">
              <a:buFont typeface="Arial" pitchFamily="34" charset="0"/>
              <a:buChar char="•"/>
            </a:pPr>
            <a:r>
              <a:rPr lang="en-GB" sz="1000" dirty="0" smtClean="0"/>
              <a:t>More empowered staff</a:t>
            </a:r>
            <a:endParaRPr lang="en-GB" sz="1000" dirty="0"/>
          </a:p>
        </p:txBody>
      </p:sp>
      <p:sp>
        <p:nvSpPr>
          <p:cNvPr id="4" name="Right Brace 3"/>
          <p:cNvSpPr/>
          <p:nvPr/>
        </p:nvSpPr>
        <p:spPr>
          <a:xfrm>
            <a:off x="5264289" y="2033031"/>
            <a:ext cx="302451" cy="3030837"/>
          </a:xfrm>
          <a:prstGeom prst="rightBrace">
            <a:avLst>
              <a:gd name="adj1" fmla="val 8333"/>
              <a:gd name="adj2" fmla="val 3102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0" name="Right Brace 89"/>
          <p:cNvSpPr/>
          <p:nvPr/>
        </p:nvSpPr>
        <p:spPr>
          <a:xfrm>
            <a:off x="5265463" y="2033030"/>
            <a:ext cx="302451" cy="3030837"/>
          </a:xfrm>
          <a:prstGeom prst="rightBrace">
            <a:avLst>
              <a:gd name="adj1" fmla="val 8333"/>
              <a:gd name="adj2" fmla="val 8390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5" name="Pentagon 54"/>
          <p:cNvSpPr/>
          <p:nvPr/>
        </p:nvSpPr>
        <p:spPr>
          <a:xfrm>
            <a:off x="2596771" y="3300011"/>
            <a:ext cx="1327157" cy="54475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Educators and creative </a:t>
            </a:r>
            <a:r>
              <a:rPr lang="en-GB" sz="1000" dirty="0"/>
              <a:t>c</a:t>
            </a:r>
            <a:r>
              <a:rPr lang="en-GB" sz="1000" dirty="0" smtClean="0"/>
              <a:t>atalysts collaborate</a:t>
            </a:r>
            <a:endParaRPr lang="en-GB" sz="1000" dirty="0"/>
          </a:p>
        </p:txBody>
      </p:sp>
      <p:sp>
        <p:nvSpPr>
          <p:cNvPr id="59" name="Pentagon 58"/>
          <p:cNvSpPr/>
          <p:nvPr/>
        </p:nvSpPr>
        <p:spPr>
          <a:xfrm>
            <a:off x="1193829" y="3300012"/>
            <a:ext cx="1327157" cy="54475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Match educators with a creative </a:t>
            </a:r>
            <a:r>
              <a:rPr lang="en-GB" sz="1000" dirty="0"/>
              <a:t>c</a:t>
            </a:r>
            <a:r>
              <a:rPr lang="en-GB" sz="1000" dirty="0" smtClean="0"/>
              <a:t>atalyst</a:t>
            </a:r>
            <a:endParaRPr lang="en-GB" sz="1000" dirty="0"/>
          </a:p>
        </p:txBody>
      </p:sp>
      <p:cxnSp>
        <p:nvCxnSpPr>
          <p:cNvPr id="93" name="Elbow Connector 92"/>
          <p:cNvCxnSpPr>
            <a:endCxn id="59" idx="1"/>
          </p:cNvCxnSpPr>
          <p:nvPr/>
        </p:nvCxnSpPr>
        <p:spPr>
          <a:xfrm rot="16200000" flipH="1">
            <a:off x="776396" y="3154955"/>
            <a:ext cx="540631" cy="29423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41705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p:cNvSpPr/>
          <p:nvPr/>
        </p:nvSpPr>
        <p:spPr>
          <a:xfrm>
            <a:off x="5659443" y="1916832"/>
            <a:ext cx="928781" cy="309634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800" b="1" dirty="0" smtClean="0">
                <a:solidFill>
                  <a:schemeClr val="tx1"/>
                </a:solidFill>
              </a:rPr>
              <a:t>Short Term</a:t>
            </a:r>
            <a:endParaRPr lang="en-GB" sz="1100" b="1" dirty="0">
              <a:solidFill>
                <a:schemeClr val="tx1"/>
              </a:solidFill>
            </a:endParaRPr>
          </a:p>
        </p:txBody>
      </p:sp>
      <p:sp>
        <p:nvSpPr>
          <p:cNvPr id="66" name="Rectangle 65"/>
          <p:cNvSpPr/>
          <p:nvPr/>
        </p:nvSpPr>
        <p:spPr>
          <a:xfrm>
            <a:off x="6669256" y="1922372"/>
            <a:ext cx="928781" cy="309634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800" b="1" dirty="0" smtClean="0">
                <a:solidFill>
                  <a:schemeClr val="tx1"/>
                </a:solidFill>
              </a:rPr>
              <a:t>Medium Term</a:t>
            </a:r>
            <a:endParaRPr lang="en-GB" sz="1100" b="1" dirty="0">
              <a:solidFill>
                <a:schemeClr val="tx1"/>
              </a:solidFill>
            </a:endParaRPr>
          </a:p>
        </p:txBody>
      </p:sp>
      <p:sp>
        <p:nvSpPr>
          <p:cNvPr id="67" name="Rectangle 66"/>
          <p:cNvSpPr/>
          <p:nvPr/>
        </p:nvSpPr>
        <p:spPr>
          <a:xfrm>
            <a:off x="7675667" y="1911253"/>
            <a:ext cx="928781" cy="309634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800" b="1" dirty="0" smtClean="0">
                <a:solidFill>
                  <a:schemeClr val="tx1"/>
                </a:solidFill>
              </a:rPr>
              <a:t>Long Term</a:t>
            </a:r>
            <a:endParaRPr lang="en-GB" sz="1100" b="1" dirty="0">
              <a:solidFill>
                <a:schemeClr val="tx1"/>
              </a:solidFill>
            </a:endParaRPr>
          </a:p>
        </p:txBody>
      </p:sp>
      <p:grpSp>
        <p:nvGrpSpPr>
          <p:cNvPr id="54" name="Group 53"/>
          <p:cNvGrpSpPr/>
          <p:nvPr/>
        </p:nvGrpSpPr>
        <p:grpSpPr>
          <a:xfrm>
            <a:off x="1049308" y="5733256"/>
            <a:ext cx="7298264" cy="931694"/>
            <a:chOff x="1086004" y="3272631"/>
            <a:chExt cx="7298264" cy="931694"/>
          </a:xfrm>
        </p:grpSpPr>
        <p:sp>
          <p:nvSpPr>
            <p:cNvPr id="10" name="Line 18"/>
            <p:cNvSpPr>
              <a:spLocks noChangeShapeType="1"/>
            </p:cNvSpPr>
            <p:nvPr/>
          </p:nvSpPr>
          <p:spPr bwMode="auto">
            <a:xfrm>
              <a:off x="1086004" y="3694906"/>
              <a:ext cx="272632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 name="Line 19"/>
            <p:cNvSpPr>
              <a:spLocks noChangeShapeType="1"/>
            </p:cNvSpPr>
            <p:nvPr/>
          </p:nvSpPr>
          <p:spPr bwMode="auto">
            <a:xfrm>
              <a:off x="4328238" y="3694906"/>
              <a:ext cx="40560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 name="Text Box 20"/>
            <p:cNvSpPr txBox="1">
              <a:spLocks noChangeArrowheads="1"/>
            </p:cNvSpPr>
            <p:nvPr/>
          </p:nvSpPr>
          <p:spPr bwMode="auto">
            <a:xfrm>
              <a:off x="1086004" y="3696494"/>
              <a:ext cx="2726326"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900" b="1" dirty="0" smtClean="0"/>
                <a:t>The project succeeded in breaking down the assumption held by staff that mathematicians are not creative.</a:t>
              </a:r>
              <a:endParaRPr lang="en-US" sz="900" b="1" dirty="0"/>
            </a:p>
          </p:txBody>
        </p:sp>
        <p:sp>
          <p:nvSpPr>
            <p:cNvPr id="13" name="Text Box 21"/>
            <p:cNvSpPr txBox="1">
              <a:spLocks noChangeArrowheads="1"/>
            </p:cNvSpPr>
            <p:nvPr/>
          </p:nvSpPr>
          <p:spPr bwMode="auto">
            <a:xfrm>
              <a:off x="4328238" y="3696494"/>
              <a:ext cx="40560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900" b="1" dirty="0" smtClean="0"/>
                <a:t>Staff are eager to trial new ideas and creative thinking with learners –  outputs include new course materials and broader </a:t>
              </a:r>
              <a:r>
                <a:rPr lang="en-US" sz="900" b="1" dirty="0" err="1" smtClean="0"/>
                <a:t>IDL</a:t>
              </a:r>
              <a:r>
                <a:rPr lang="en-US" sz="900" b="1" dirty="0" smtClean="0"/>
                <a:t> opportunities.</a:t>
              </a:r>
              <a:endParaRPr lang="en-US" sz="900" b="1" dirty="0"/>
            </a:p>
          </p:txBody>
        </p:sp>
        <p:sp>
          <p:nvSpPr>
            <p:cNvPr id="36" name="Rectangle 25"/>
            <p:cNvSpPr>
              <a:spLocks noChangeArrowheads="1"/>
            </p:cNvSpPr>
            <p:nvPr/>
          </p:nvSpPr>
          <p:spPr bwMode="auto">
            <a:xfrm>
              <a:off x="1157239" y="3272631"/>
              <a:ext cx="2655092" cy="2762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b="1" dirty="0" smtClean="0"/>
                <a:t>Challenged Assumptions</a:t>
              </a:r>
              <a:endParaRPr lang="en-US" sz="1400" b="1" dirty="0"/>
            </a:p>
          </p:txBody>
        </p:sp>
        <p:sp>
          <p:nvSpPr>
            <p:cNvPr id="29" name="Rectangle 33"/>
            <p:cNvSpPr>
              <a:spLocks noChangeArrowheads="1"/>
            </p:cNvSpPr>
            <p:nvPr/>
          </p:nvSpPr>
          <p:spPr bwMode="auto">
            <a:xfrm>
              <a:off x="4477183" y="3272631"/>
              <a:ext cx="3831535" cy="2762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b="1" dirty="0" smtClean="0"/>
                <a:t>Next Steps</a:t>
              </a:r>
              <a:endParaRPr lang="en-US" sz="1400" b="1" dirty="0"/>
            </a:p>
          </p:txBody>
        </p:sp>
      </p:grpSp>
      <p:grpSp>
        <p:nvGrpSpPr>
          <p:cNvPr id="53" name="Group 52"/>
          <p:cNvGrpSpPr/>
          <p:nvPr/>
        </p:nvGrpSpPr>
        <p:grpSpPr>
          <a:xfrm>
            <a:off x="107504" y="764704"/>
            <a:ext cx="8856984" cy="1724025"/>
            <a:chOff x="534480" y="1000918"/>
            <a:chExt cx="8069967" cy="1724025"/>
          </a:xfrm>
        </p:grpSpPr>
        <p:grpSp>
          <p:nvGrpSpPr>
            <p:cNvPr id="8" name="Group 7"/>
            <p:cNvGrpSpPr>
              <a:grpSpLocks/>
            </p:cNvGrpSpPr>
            <p:nvPr/>
          </p:nvGrpSpPr>
          <p:grpSpPr bwMode="auto">
            <a:xfrm>
              <a:off x="1086004" y="1134268"/>
              <a:ext cx="7518443" cy="690563"/>
              <a:chOff x="624" y="2064"/>
              <a:chExt cx="4896" cy="480"/>
            </a:xfrm>
          </p:grpSpPr>
          <p:sp>
            <p:nvSpPr>
              <p:cNvPr id="43" name="Rectangle 8"/>
              <p:cNvSpPr>
                <a:spLocks noChangeArrowheads="1"/>
              </p:cNvSpPr>
              <p:nvPr/>
            </p:nvSpPr>
            <p:spPr bwMode="auto">
              <a:xfrm>
                <a:off x="624" y="2064"/>
                <a:ext cx="864" cy="4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b="1" dirty="0"/>
                  <a:t>Resources /</a:t>
                </a:r>
              </a:p>
              <a:p>
                <a:pPr algn="ctr"/>
                <a:r>
                  <a:rPr lang="en-US" sz="1200" b="1" dirty="0"/>
                  <a:t>Inputs</a:t>
                </a:r>
              </a:p>
            </p:txBody>
          </p:sp>
          <p:sp>
            <p:nvSpPr>
              <p:cNvPr id="44" name="Rectangle 9"/>
              <p:cNvSpPr>
                <a:spLocks noChangeArrowheads="1"/>
              </p:cNvSpPr>
              <p:nvPr/>
            </p:nvSpPr>
            <p:spPr bwMode="auto">
              <a:xfrm>
                <a:off x="1632" y="2064"/>
                <a:ext cx="864" cy="4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b="1"/>
                  <a:t>Activities</a:t>
                </a:r>
              </a:p>
            </p:txBody>
          </p:sp>
          <p:sp>
            <p:nvSpPr>
              <p:cNvPr id="45" name="Rectangle 10"/>
              <p:cNvSpPr>
                <a:spLocks noChangeArrowheads="1"/>
              </p:cNvSpPr>
              <p:nvPr/>
            </p:nvSpPr>
            <p:spPr bwMode="auto">
              <a:xfrm>
                <a:off x="2640" y="2064"/>
                <a:ext cx="864" cy="4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b="1" dirty="0"/>
                  <a:t>Outputs</a:t>
                </a:r>
              </a:p>
            </p:txBody>
          </p:sp>
          <p:sp>
            <p:nvSpPr>
              <p:cNvPr id="46" name="Rectangle 11"/>
              <p:cNvSpPr>
                <a:spLocks noChangeArrowheads="1"/>
              </p:cNvSpPr>
              <p:nvPr/>
            </p:nvSpPr>
            <p:spPr bwMode="auto">
              <a:xfrm>
                <a:off x="3648" y="2064"/>
                <a:ext cx="864" cy="4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b="1"/>
                  <a:t>Outcomes</a:t>
                </a:r>
              </a:p>
            </p:txBody>
          </p:sp>
          <p:sp>
            <p:nvSpPr>
              <p:cNvPr id="47" name="Rectangle 12"/>
              <p:cNvSpPr>
                <a:spLocks noChangeArrowheads="1"/>
              </p:cNvSpPr>
              <p:nvPr/>
            </p:nvSpPr>
            <p:spPr bwMode="auto">
              <a:xfrm>
                <a:off x="4656" y="2064"/>
                <a:ext cx="864" cy="4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b="1"/>
                  <a:t>Impact</a:t>
                </a:r>
              </a:p>
            </p:txBody>
          </p:sp>
          <p:sp>
            <p:nvSpPr>
              <p:cNvPr id="48" name="AutoShape 13"/>
              <p:cNvSpPr>
                <a:spLocks noChangeArrowheads="1"/>
              </p:cNvSpPr>
              <p:nvPr/>
            </p:nvSpPr>
            <p:spPr bwMode="auto">
              <a:xfrm>
                <a:off x="1488" y="2112"/>
                <a:ext cx="192" cy="384"/>
              </a:xfrm>
              <a:prstGeom prst="rightArrow">
                <a:avLst>
                  <a:gd name="adj1" fmla="val 50000"/>
                  <a:gd name="adj2" fmla="val 54167"/>
                </a:avLst>
              </a:prstGeom>
              <a:solidFill>
                <a:schemeClr val="hlink"/>
              </a:solidFill>
              <a:ln w="9525">
                <a:solidFill>
                  <a:srgbClr val="CC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 name="AutoShape 14"/>
              <p:cNvSpPr>
                <a:spLocks noChangeArrowheads="1"/>
              </p:cNvSpPr>
              <p:nvPr/>
            </p:nvSpPr>
            <p:spPr bwMode="auto">
              <a:xfrm>
                <a:off x="2496" y="2112"/>
                <a:ext cx="192" cy="384"/>
              </a:xfrm>
              <a:prstGeom prst="rightArrow">
                <a:avLst>
                  <a:gd name="adj1" fmla="val 50000"/>
                  <a:gd name="adj2" fmla="val 54167"/>
                </a:avLst>
              </a:prstGeom>
              <a:solidFill>
                <a:schemeClr val="hlink"/>
              </a:solidFill>
              <a:ln w="9525">
                <a:solidFill>
                  <a:srgbClr val="CC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0" name="AutoShape 15"/>
              <p:cNvSpPr>
                <a:spLocks noChangeArrowheads="1"/>
              </p:cNvSpPr>
              <p:nvPr/>
            </p:nvSpPr>
            <p:spPr bwMode="auto">
              <a:xfrm>
                <a:off x="3504" y="2112"/>
                <a:ext cx="192" cy="384"/>
              </a:xfrm>
              <a:prstGeom prst="rightArrow">
                <a:avLst>
                  <a:gd name="adj1" fmla="val 50000"/>
                  <a:gd name="adj2" fmla="val 54167"/>
                </a:avLst>
              </a:prstGeom>
              <a:solidFill>
                <a:schemeClr val="hlink"/>
              </a:solidFill>
              <a:ln w="9525">
                <a:solidFill>
                  <a:srgbClr val="CC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 name="AutoShape 16"/>
              <p:cNvSpPr>
                <a:spLocks noChangeArrowheads="1"/>
              </p:cNvSpPr>
              <p:nvPr/>
            </p:nvSpPr>
            <p:spPr bwMode="auto">
              <a:xfrm>
                <a:off x="4512" y="2112"/>
                <a:ext cx="192" cy="384"/>
              </a:xfrm>
              <a:prstGeom prst="rightArrow">
                <a:avLst>
                  <a:gd name="adj1" fmla="val 50000"/>
                  <a:gd name="adj2" fmla="val 54167"/>
                </a:avLst>
              </a:prstGeom>
              <a:solidFill>
                <a:schemeClr val="hlink"/>
              </a:solidFill>
              <a:ln w="9525">
                <a:solidFill>
                  <a:srgbClr val="CC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15" name="Rectangle 23"/>
            <p:cNvSpPr>
              <a:spLocks noChangeArrowheads="1"/>
            </p:cNvSpPr>
            <p:nvPr/>
          </p:nvSpPr>
          <p:spPr bwMode="auto">
            <a:xfrm flipV="1">
              <a:off x="570096" y="1137443"/>
              <a:ext cx="442515" cy="13795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1"/>
            <a:lstStyle/>
            <a:p>
              <a:pPr algn="ctr"/>
              <a:endParaRPr lang="en-US"/>
            </a:p>
          </p:txBody>
        </p:sp>
        <p:sp>
          <p:nvSpPr>
            <p:cNvPr id="18" name="AutoShape 40"/>
            <p:cNvSpPr>
              <a:spLocks noChangeArrowheads="1"/>
            </p:cNvSpPr>
            <p:nvPr/>
          </p:nvSpPr>
          <p:spPr bwMode="auto">
            <a:xfrm flipV="1">
              <a:off x="865826" y="1000918"/>
              <a:ext cx="366964" cy="1724025"/>
            </a:xfrm>
            <a:prstGeom prst="rightArrow">
              <a:avLst>
                <a:gd name="adj1" fmla="val 50000"/>
                <a:gd name="adj2" fmla="val 72500"/>
              </a:avLst>
            </a:prstGeom>
            <a:solidFill>
              <a:schemeClr val="hlink"/>
            </a:solidFill>
            <a:ln w="9525">
              <a:solidFill>
                <a:srgbClr val="CC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r>
                <a:rPr lang="en-US" sz="1200" b="1" dirty="0">
                  <a:solidFill>
                    <a:srgbClr val="CC6600"/>
                  </a:solidFill>
                </a:rPr>
                <a:t>Priorities</a:t>
              </a:r>
              <a:endParaRPr lang="en-US" b="1" dirty="0">
                <a:solidFill>
                  <a:srgbClr val="CC6600"/>
                </a:solidFill>
              </a:endParaRPr>
            </a:p>
          </p:txBody>
        </p:sp>
        <p:sp>
          <p:nvSpPr>
            <p:cNvPr id="19" name="Rectangle 41"/>
            <p:cNvSpPr>
              <a:spLocks noChangeArrowheads="1"/>
            </p:cNvSpPr>
            <p:nvPr/>
          </p:nvSpPr>
          <p:spPr bwMode="auto">
            <a:xfrm rot="16200000">
              <a:off x="316387" y="1621442"/>
              <a:ext cx="809625" cy="373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dirty="0" smtClean="0"/>
                <a:t>Situation</a:t>
              </a:r>
              <a:endParaRPr lang="en-US" sz="1200" b="1" dirty="0"/>
            </a:p>
          </p:txBody>
        </p:sp>
      </p:grpSp>
      <p:sp>
        <p:nvSpPr>
          <p:cNvPr id="71" name="TextBox 70"/>
          <p:cNvSpPr txBox="1"/>
          <p:nvPr/>
        </p:nvSpPr>
        <p:spPr>
          <a:xfrm>
            <a:off x="1704546" y="114089"/>
            <a:ext cx="5825506" cy="738664"/>
          </a:xfrm>
          <a:prstGeom prst="rect">
            <a:avLst/>
          </a:prstGeom>
          <a:noFill/>
        </p:spPr>
        <p:txBody>
          <a:bodyPr wrap="none" rtlCol="0">
            <a:spAutoFit/>
          </a:bodyPr>
          <a:lstStyle/>
          <a:p>
            <a:pPr algn="ctr"/>
            <a:r>
              <a:rPr lang="en-GB" sz="2400" dirty="0" smtClean="0"/>
              <a:t>Creative Change - Motivated Mathematicians</a:t>
            </a:r>
          </a:p>
          <a:p>
            <a:pPr algn="ctr"/>
            <a:r>
              <a:rPr lang="en-GB" dirty="0" smtClean="0"/>
              <a:t>Forfar Academy and Dundee Contemporary Arts</a:t>
            </a:r>
            <a:endParaRPr lang="en-GB" dirty="0"/>
          </a:p>
        </p:txBody>
      </p:sp>
      <p:sp>
        <p:nvSpPr>
          <p:cNvPr id="89" name="Left Brace 88"/>
          <p:cNvSpPr/>
          <p:nvPr/>
        </p:nvSpPr>
        <p:spPr>
          <a:xfrm>
            <a:off x="3942616" y="2033031"/>
            <a:ext cx="269344" cy="3030837"/>
          </a:xfrm>
          <a:prstGeom prst="leftBrace">
            <a:avLst>
              <a:gd name="adj1" fmla="val 8333"/>
              <a:gd name="adj2" fmla="val 5053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2" name="Pentagon 51"/>
          <p:cNvSpPr/>
          <p:nvPr/>
        </p:nvSpPr>
        <p:spPr>
          <a:xfrm>
            <a:off x="6965905" y="2492896"/>
            <a:ext cx="1710551" cy="886918"/>
          </a:xfrm>
          <a:prstGeom prst="homePlate">
            <a:avLst>
              <a:gd name="adj" fmla="val 308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Practical changes and improvement</a:t>
            </a:r>
            <a:endParaRPr lang="en-GB" sz="1200" dirty="0"/>
          </a:p>
        </p:txBody>
      </p:sp>
      <p:sp>
        <p:nvSpPr>
          <p:cNvPr id="58" name="Rectangle 57"/>
          <p:cNvSpPr/>
          <p:nvPr/>
        </p:nvSpPr>
        <p:spPr>
          <a:xfrm>
            <a:off x="719119" y="2280501"/>
            <a:ext cx="1136543" cy="751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Identify educators with a challenge they are stuck on</a:t>
            </a:r>
            <a:endParaRPr lang="en-GB" dirty="0"/>
          </a:p>
        </p:txBody>
      </p:sp>
      <p:sp>
        <p:nvSpPr>
          <p:cNvPr id="60" name="Rectangle 59"/>
          <p:cNvSpPr/>
          <p:nvPr/>
        </p:nvSpPr>
        <p:spPr>
          <a:xfrm>
            <a:off x="4244157" y="1846660"/>
            <a:ext cx="1020132" cy="6088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Conversations</a:t>
            </a:r>
            <a:endParaRPr lang="en-GB" dirty="0"/>
          </a:p>
        </p:txBody>
      </p:sp>
      <p:sp>
        <p:nvSpPr>
          <p:cNvPr id="61" name="Rectangle 60"/>
          <p:cNvSpPr/>
          <p:nvPr/>
        </p:nvSpPr>
        <p:spPr>
          <a:xfrm>
            <a:off x="4244157" y="2583626"/>
            <a:ext cx="1020132" cy="6088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err="1" smtClean="0"/>
              <a:t>CPD</a:t>
            </a:r>
            <a:r>
              <a:rPr lang="en-GB" sz="1000" dirty="0" smtClean="0"/>
              <a:t>, staff meetings, workshops</a:t>
            </a:r>
            <a:endParaRPr lang="en-GB" dirty="0"/>
          </a:p>
        </p:txBody>
      </p:sp>
      <p:sp>
        <p:nvSpPr>
          <p:cNvPr id="62" name="Rectangle 61"/>
          <p:cNvSpPr/>
          <p:nvPr/>
        </p:nvSpPr>
        <p:spPr>
          <a:xfrm>
            <a:off x="4234335" y="3312884"/>
            <a:ext cx="1020132" cy="6088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Innovative and unpredicted activities</a:t>
            </a:r>
            <a:endParaRPr lang="en-GB" dirty="0"/>
          </a:p>
        </p:txBody>
      </p:sp>
      <p:sp>
        <p:nvSpPr>
          <p:cNvPr id="64" name="Rectangle 63"/>
          <p:cNvSpPr/>
          <p:nvPr/>
        </p:nvSpPr>
        <p:spPr>
          <a:xfrm>
            <a:off x="4211960" y="4044329"/>
            <a:ext cx="1020132" cy="6088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Structured approaches</a:t>
            </a:r>
            <a:endParaRPr lang="en-GB" dirty="0"/>
          </a:p>
        </p:txBody>
      </p:sp>
      <p:sp>
        <p:nvSpPr>
          <p:cNvPr id="65" name="Rectangle 64"/>
          <p:cNvSpPr/>
          <p:nvPr/>
        </p:nvSpPr>
        <p:spPr>
          <a:xfrm>
            <a:off x="4211960" y="4784304"/>
            <a:ext cx="1020132" cy="6088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Inputs with Learners</a:t>
            </a:r>
            <a:endParaRPr lang="en-GB" dirty="0"/>
          </a:p>
        </p:txBody>
      </p:sp>
      <p:sp>
        <p:nvSpPr>
          <p:cNvPr id="76" name="Pentagon 75"/>
          <p:cNvSpPr/>
          <p:nvPr/>
        </p:nvSpPr>
        <p:spPr>
          <a:xfrm>
            <a:off x="5566740" y="2331251"/>
            <a:ext cx="1327157" cy="1283269"/>
          </a:xfrm>
          <a:prstGeom prst="homePlate">
            <a:avLst>
              <a:gd name="adj" fmla="val 237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itchFamily="34" charset="0"/>
              <a:buChar char="•"/>
            </a:pPr>
            <a:r>
              <a:rPr lang="en-GB" sz="1000" dirty="0" smtClean="0"/>
              <a:t>Renewed passion for the challenge</a:t>
            </a:r>
          </a:p>
          <a:p>
            <a:pPr marL="171450" indent="-171450">
              <a:buFont typeface="Arial" pitchFamily="34" charset="0"/>
              <a:buChar char="•"/>
            </a:pPr>
            <a:r>
              <a:rPr lang="en-GB" sz="1000" dirty="0" smtClean="0"/>
              <a:t>New questions</a:t>
            </a:r>
          </a:p>
          <a:p>
            <a:pPr marL="171450" indent="-171450">
              <a:buFont typeface="Arial" pitchFamily="34" charset="0"/>
              <a:buChar char="•"/>
            </a:pPr>
            <a:r>
              <a:rPr lang="en-GB" sz="1000" dirty="0" smtClean="0"/>
              <a:t>New ways of looking at the challenge</a:t>
            </a:r>
            <a:endParaRPr lang="en-GB" sz="1000" dirty="0"/>
          </a:p>
        </p:txBody>
      </p:sp>
      <p:sp>
        <p:nvSpPr>
          <p:cNvPr id="87" name="Pentagon 86"/>
          <p:cNvSpPr/>
          <p:nvPr/>
        </p:nvSpPr>
        <p:spPr>
          <a:xfrm>
            <a:off x="5594108" y="3953550"/>
            <a:ext cx="1496900" cy="1283269"/>
          </a:xfrm>
          <a:prstGeom prst="homePlate">
            <a:avLst>
              <a:gd name="adj" fmla="val 237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t>Develop creative educators</a:t>
            </a:r>
          </a:p>
          <a:p>
            <a:pPr marL="171450" indent="-171450">
              <a:buFont typeface="Arial" pitchFamily="34" charset="0"/>
              <a:buChar char="•"/>
            </a:pPr>
            <a:r>
              <a:rPr lang="en-GB" sz="1000" dirty="0" smtClean="0"/>
              <a:t>More curious</a:t>
            </a:r>
          </a:p>
          <a:p>
            <a:pPr marL="171450" indent="-171450">
              <a:buFont typeface="Arial" pitchFamily="34" charset="0"/>
              <a:buChar char="•"/>
            </a:pPr>
            <a:r>
              <a:rPr lang="en-GB" sz="1000" dirty="0" smtClean="0"/>
              <a:t>More open-minded</a:t>
            </a:r>
          </a:p>
          <a:p>
            <a:pPr marL="171450" indent="-171450">
              <a:buFont typeface="Arial" pitchFamily="34" charset="0"/>
              <a:buChar char="•"/>
            </a:pPr>
            <a:r>
              <a:rPr lang="en-GB" sz="1000" dirty="0" smtClean="0"/>
              <a:t>More imaginative</a:t>
            </a:r>
          </a:p>
          <a:p>
            <a:pPr marL="171450" indent="-171450">
              <a:buFont typeface="Arial" pitchFamily="34" charset="0"/>
              <a:buChar char="•"/>
            </a:pPr>
            <a:r>
              <a:rPr lang="en-GB" sz="1000" dirty="0" smtClean="0"/>
              <a:t>Better problem-solvers</a:t>
            </a:r>
            <a:endParaRPr lang="en-GB" sz="1000" dirty="0"/>
          </a:p>
        </p:txBody>
      </p:sp>
      <p:sp>
        <p:nvSpPr>
          <p:cNvPr id="88" name="Pentagon 87"/>
          <p:cNvSpPr/>
          <p:nvPr/>
        </p:nvSpPr>
        <p:spPr>
          <a:xfrm>
            <a:off x="7179556" y="3916370"/>
            <a:ext cx="1568908" cy="1404981"/>
          </a:xfrm>
          <a:prstGeom prst="homePlate">
            <a:avLst>
              <a:gd name="adj" fmla="val 237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t>Cultural Change</a:t>
            </a:r>
          </a:p>
          <a:p>
            <a:pPr marL="171450" indent="-171450">
              <a:buFont typeface="Arial" pitchFamily="34" charset="0"/>
              <a:buChar char="•"/>
            </a:pPr>
            <a:r>
              <a:rPr lang="en-GB" sz="1000" dirty="0" smtClean="0"/>
              <a:t>More flexible systems</a:t>
            </a:r>
          </a:p>
          <a:p>
            <a:pPr marL="171450" indent="-171450">
              <a:buFont typeface="Arial" pitchFamily="34" charset="0"/>
              <a:buChar char="•"/>
            </a:pPr>
            <a:r>
              <a:rPr lang="en-GB" sz="1000" dirty="0" smtClean="0"/>
              <a:t>More creative establishments</a:t>
            </a:r>
          </a:p>
          <a:p>
            <a:pPr marL="171450" indent="-171450">
              <a:buFont typeface="Arial" pitchFamily="34" charset="0"/>
              <a:buChar char="•"/>
            </a:pPr>
            <a:r>
              <a:rPr lang="en-GB" sz="1000" dirty="0" smtClean="0"/>
              <a:t>More resilient staff</a:t>
            </a:r>
          </a:p>
          <a:p>
            <a:pPr marL="171450" indent="-171450">
              <a:buFont typeface="Arial" pitchFamily="34" charset="0"/>
              <a:buChar char="•"/>
            </a:pPr>
            <a:r>
              <a:rPr lang="en-GB" sz="1000" dirty="0" smtClean="0"/>
              <a:t>More empowered staff</a:t>
            </a:r>
            <a:endParaRPr lang="en-GB" sz="1000" dirty="0"/>
          </a:p>
        </p:txBody>
      </p:sp>
      <p:sp>
        <p:nvSpPr>
          <p:cNvPr id="4" name="Right Brace 3"/>
          <p:cNvSpPr/>
          <p:nvPr/>
        </p:nvSpPr>
        <p:spPr>
          <a:xfrm>
            <a:off x="5264289" y="2033031"/>
            <a:ext cx="302451" cy="3030837"/>
          </a:xfrm>
          <a:prstGeom prst="rightBrace">
            <a:avLst>
              <a:gd name="adj1" fmla="val 8333"/>
              <a:gd name="adj2" fmla="val 3102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0" name="Right Brace 89"/>
          <p:cNvSpPr/>
          <p:nvPr/>
        </p:nvSpPr>
        <p:spPr>
          <a:xfrm>
            <a:off x="5265463" y="2033030"/>
            <a:ext cx="302451" cy="3030837"/>
          </a:xfrm>
          <a:prstGeom prst="rightBrace">
            <a:avLst>
              <a:gd name="adj1" fmla="val 8333"/>
              <a:gd name="adj2" fmla="val 8390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5" name="Pentagon 54"/>
          <p:cNvSpPr/>
          <p:nvPr/>
        </p:nvSpPr>
        <p:spPr>
          <a:xfrm>
            <a:off x="2596771" y="3300011"/>
            <a:ext cx="1327157" cy="54475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Educators and Creative Catalysts collaborate</a:t>
            </a:r>
            <a:endParaRPr lang="en-GB" sz="1000" dirty="0"/>
          </a:p>
        </p:txBody>
      </p:sp>
      <p:sp>
        <p:nvSpPr>
          <p:cNvPr id="59" name="Pentagon 58"/>
          <p:cNvSpPr/>
          <p:nvPr/>
        </p:nvSpPr>
        <p:spPr>
          <a:xfrm>
            <a:off x="1193829" y="3300012"/>
            <a:ext cx="1327157" cy="54475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Match educators with a creative </a:t>
            </a:r>
            <a:r>
              <a:rPr lang="en-GB" sz="1000" dirty="0"/>
              <a:t>c</a:t>
            </a:r>
            <a:r>
              <a:rPr lang="en-GB" sz="1000" dirty="0" smtClean="0"/>
              <a:t>atalyst</a:t>
            </a:r>
            <a:endParaRPr lang="en-GB" sz="1000" dirty="0"/>
          </a:p>
        </p:txBody>
      </p:sp>
      <p:cxnSp>
        <p:nvCxnSpPr>
          <p:cNvPr id="93" name="Elbow Connector 92"/>
          <p:cNvCxnSpPr>
            <a:endCxn id="59" idx="1"/>
          </p:cNvCxnSpPr>
          <p:nvPr/>
        </p:nvCxnSpPr>
        <p:spPr>
          <a:xfrm rot="16200000" flipH="1">
            <a:off x="776396" y="3154955"/>
            <a:ext cx="540631" cy="29423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1276937" y="5078241"/>
            <a:ext cx="2752727" cy="415498"/>
            <a:chOff x="562811" y="5063866"/>
            <a:chExt cx="2752727" cy="415498"/>
          </a:xfrm>
        </p:grpSpPr>
        <p:sp>
          <p:nvSpPr>
            <p:cNvPr id="56" name="Diamond 55"/>
            <p:cNvSpPr/>
            <p:nvPr/>
          </p:nvSpPr>
          <p:spPr>
            <a:xfrm>
              <a:off x="562811" y="5126759"/>
              <a:ext cx="336782" cy="318465"/>
            </a:xfrm>
            <a:prstGeom prst="diamond">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a:t>
              </a:r>
              <a:endParaRPr lang="en-GB" dirty="0">
                <a:solidFill>
                  <a:schemeClr val="tx1"/>
                </a:solidFill>
              </a:endParaRPr>
            </a:p>
          </p:txBody>
        </p:sp>
        <p:sp>
          <p:nvSpPr>
            <p:cNvPr id="57" name="TextBox 56"/>
            <p:cNvSpPr txBox="1"/>
            <p:nvPr/>
          </p:nvSpPr>
          <p:spPr>
            <a:xfrm>
              <a:off x="899594" y="5063866"/>
              <a:ext cx="2415944" cy="415498"/>
            </a:xfrm>
            <a:prstGeom prst="rect">
              <a:avLst/>
            </a:prstGeom>
            <a:noFill/>
          </p:spPr>
          <p:txBody>
            <a:bodyPr wrap="square" rtlCol="0">
              <a:spAutoFit/>
            </a:bodyPr>
            <a:lstStyle/>
            <a:p>
              <a:r>
                <a:rPr lang="en-GB" sz="1050" dirty="0" smtClean="0"/>
                <a:t>There were no obstacles identified by those involved.</a:t>
              </a:r>
              <a:endParaRPr lang="en-GB" sz="1050" dirty="0"/>
            </a:p>
          </p:txBody>
        </p:sp>
      </p:grpSp>
      <p:sp>
        <p:nvSpPr>
          <p:cNvPr id="3" name="Rectangle 2"/>
          <p:cNvSpPr/>
          <p:nvPr/>
        </p:nvSpPr>
        <p:spPr>
          <a:xfrm rot="16200000">
            <a:off x="-1710684" y="4239112"/>
            <a:ext cx="4363697" cy="784830"/>
          </a:xfrm>
          <a:prstGeom prst="rect">
            <a:avLst/>
          </a:prstGeom>
        </p:spPr>
        <p:txBody>
          <a:bodyPr wrap="square">
            <a:spAutoFit/>
          </a:bodyPr>
          <a:lstStyle/>
          <a:p>
            <a:r>
              <a:rPr lang="en-US" sz="1100" dirty="0" smtClean="0"/>
              <a:t>We would like to change the learner  </a:t>
            </a:r>
            <a:r>
              <a:rPr lang="en-US" sz="1100" dirty="0"/>
              <a:t>mindset  </a:t>
            </a:r>
            <a:r>
              <a:rPr lang="en-US" sz="1100" dirty="0" smtClean="0"/>
              <a:t>“I </a:t>
            </a:r>
            <a:r>
              <a:rPr lang="en-US" sz="1100" dirty="0"/>
              <a:t>go because it’s important and I have to” to </a:t>
            </a:r>
            <a:r>
              <a:rPr lang="en-US" sz="1100" dirty="0" smtClean="0"/>
              <a:t>“I </a:t>
            </a:r>
            <a:r>
              <a:rPr lang="en-US" sz="1100" dirty="0"/>
              <a:t>want to go”.  Whilst appreciating that we will never win over all the pupils we would like the pupils to not only see the relevance but also the intrinsic beauty of Mathematics</a:t>
            </a:r>
            <a:r>
              <a:rPr lang="en-US" sz="1200" dirty="0"/>
              <a:t>.  </a:t>
            </a:r>
            <a:endParaRPr lang="en-GB" sz="1200" dirty="0"/>
          </a:p>
        </p:txBody>
      </p:sp>
      <p:sp>
        <p:nvSpPr>
          <p:cNvPr id="70" name="Folded Corner 69"/>
          <p:cNvSpPr/>
          <p:nvPr/>
        </p:nvSpPr>
        <p:spPr>
          <a:xfrm rot="21171799">
            <a:off x="4206894" y="2597413"/>
            <a:ext cx="1181148" cy="836493"/>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smtClean="0">
              <a:solidFill>
                <a:schemeClr val="tx1"/>
              </a:solidFill>
              <a:latin typeface="MV Boli" pitchFamily="2" charset="0"/>
              <a:cs typeface="MV Boli" pitchFamily="2" charset="0"/>
            </a:endParaRPr>
          </a:p>
          <a:p>
            <a:pPr algn="ctr"/>
            <a:r>
              <a:rPr lang="en-GB" sz="1000" dirty="0" smtClean="0">
                <a:solidFill>
                  <a:schemeClr val="tx1"/>
                </a:solidFill>
                <a:latin typeface="MV Boli" pitchFamily="2" charset="0"/>
                <a:cs typeface="MV Boli" pitchFamily="2" charset="0"/>
              </a:rPr>
              <a:t>Maths Jam Events</a:t>
            </a:r>
            <a:endParaRPr lang="en-GB" sz="1000" dirty="0">
              <a:solidFill>
                <a:schemeClr val="tx1"/>
              </a:solidFill>
              <a:latin typeface="MV Boli" pitchFamily="2" charset="0"/>
              <a:cs typeface="MV Boli" pitchFamily="2" charset="0"/>
            </a:endParaRPr>
          </a:p>
        </p:txBody>
      </p:sp>
      <p:sp>
        <p:nvSpPr>
          <p:cNvPr id="73" name="Folded Corner 72"/>
          <p:cNvSpPr/>
          <p:nvPr/>
        </p:nvSpPr>
        <p:spPr>
          <a:xfrm rot="21171799">
            <a:off x="4238847" y="3566236"/>
            <a:ext cx="1181148" cy="836493"/>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smtClean="0">
              <a:solidFill>
                <a:schemeClr val="tx1"/>
              </a:solidFill>
              <a:latin typeface="MV Boli" pitchFamily="2" charset="0"/>
              <a:cs typeface="MV Boli" pitchFamily="2" charset="0"/>
            </a:endParaRPr>
          </a:p>
          <a:p>
            <a:pPr algn="ctr"/>
            <a:r>
              <a:rPr lang="en-GB" sz="1000" dirty="0" smtClean="0">
                <a:solidFill>
                  <a:schemeClr val="tx1"/>
                </a:solidFill>
                <a:latin typeface="MV Boli" pitchFamily="2" charset="0"/>
                <a:cs typeface="MV Boli" pitchFamily="2" charset="0"/>
              </a:rPr>
              <a:t>Revised, transformed and new course materials</a:t>
            </a:r>
            <a:endParaRPr lang="en-GB" sz="1000" dirty="0">
              <a:solidFill>
                <a:schemeClr val="tx1"/>
              </a:solidFill>
              <a:latin typeface="MV Boli" pitchFamily="2" charset="0"/>
              <a:cs typeface="MV Boli" pitchFamily="2" charset="0"/>
            </a:endParaRPr>
          </a:p>
        </p:txBody>
      </p:sp>
      <p:sp>
        <p:nvSpPr>
          <p:cNvPr id="75" name="Folded Corner 74"/>
          <p:cNvSpPr/>
          <p:nvPr/>
        </p:nvSpPr>
        <p:spPr>
          <a:xfrm rot="21171799">
            <a:off x="5601140" y="4418863"/>
            <a:ext cx="1181148" cy="836493"/>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smtClean="0">
              <a:solidFill>
                <a:schemeClr val="tx1"/>
              </a:solidFill>
              <a:latin typeface="MV Boli" pitchFamily="2" charset="0"/>
              <a:cs typeface="MV Boli" pitchFamily="2" charset="0"/>
            </a:endParaRPr>
          </a:p>
          <a:p>
            <a:pPr algn="ctr"/>
            <a:r>
              <a:rPr lang="en-GB" sz="1000" dirty="0" smtClean="0">
                <a:solidFill>
                  <a:schemeClr val="tx1"/>
                </a:solidFill>
                <a:latin typeface="MV Boli" pitchFamily="2" charset="0"/>
                <a:cs typeface="MV Boli" pitchFamily="2" charset="0"/>
              </a:rPr>
              <a:t>All staff now see themselves as creative</a:t>
            </a:r>
            <a:endParaRPr lang="en-GB" sz="1000" dirty="0">
              <a:solidFill>
                <a:schemeClr val="tx1"/>
              </a:solidFill>
              <a:latin typeface="MV Boli" pitchFamily="2" charset="0"/>
              <a:cs typeface="MV Boli" pitchFamily="2" charset="0"/>
            </a:endParaRPr>
          </a:p>
        </p:txBody>
      </p:sp>
      <p:sp>
        <p:nvSpPr>
          <p:cNvPr id="82" name="Folded Corner 81"/>
          <p:cNvSpPr/>
          <p:nvPr/>
        </p:nvSpPr>
        <p:spPr>
          <a:xfrm rot="21171799">
            <a:off x="7636595" y="2306156"/>
            <a:ext cx="1181148" cy="836493"/>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smtClean="0">
              <a:solidFill>
                <a:schemeClr val="tx1"/>
              </a:solidFill>
              <a:latin typeface="MV Boli" pitchFamily="2" charset="0"/>
              <a:cs typeface="MV Boli" pitchFamily="2" charset="0"/>
            </a:endParaRPr>
          </a:p>
          <a:p>
            <a:pPr algn="ctr"/>
            <a:r>
              <a:rPr lang="en-GB" sz="1000" dirty="0" smtClean="0">
                <a:solidFill>
                  <a:schemeClr val="tx1"/>
                </a:solidFill>
                <a:latin typeface="MV Boli" pitchFamily="2" charset="0"/>
                <a:cs typeface="MV Boli" pitchFamily="2" charset="0"/>
              </a:rPr>
              <a:t>Increased attainment</a:t>
            </a:r>
            <a:endParaRPr lang="en-GB" sz="1000" dirty="0">
              <a:solidFill>
                <a:schemeClr val="tx1"/>
              </a:solidFill>
              <a:latin typeface="MV Boli" pitchFamily="2" charset="0"/>
              <a:cs typeface="MV Boli" pitchFamily="2" charset="0"/>
            </a:endParaRPr>
          </a:p>
        </p:txBody>
      </p:sp>
      <p:sp>
        <p:nvSpPr>
          <p:cNvPr id="77" name="Folded Corner 76"/>
          <p:cNvSpPr/>
          <p:nvPr/>
        </p:nvSpPr>
        <p:spPr>
          <a:xfrm rot="21171799">
            <a:off x="6779240" y="3019776"/>
            <a:ext cx="1338476" cy="1375268"/>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smtClean="0">
              <a:solidFill>
                <a:schemeClr val="tx1"/>
              </a:solidFill>
              <a:latin typeface="MV Boli" pitchFamily="2" charset="0"/>
              <a:cs typeface="MV Boli" pitchFamily="2" charset="0"/>
            </a:endParaRPr>
          </a:p>
          <a:p>
            <a:pPr algn="ctr"/>
            <a:r>
              <a:rPr lang="en-GB" sz="1000" dirty="0" smtClean="0">
                <a:solidFill>
                  <a:schemeClr val="tx1"/>
                </a:solidFill>
                <a:latin typeface="MV Boli" pitchFamily="2" charset="0"/>
                <a:cs typeface="MV Boli" pitchFamily="2" charset="0"/>
              </a:rPr>
              <a:t>This year’s </a:t>
            </a:r>
            <a:r>
              <a:rPr lang="en-GB" sz="1000" dirty="0" err="1" smtClean="0">
                <a:solidFill>
                  <a:schemeClr val="tx1"/>
                </a:solidFill>
                <a:latin typeface="MV Boli" pitchFamily="2" charset="0"/>
                <a:cs typeface="MV Boli" pitchFamily="2" charset="0"/>
              </a:rPr>
              <a:t>S2</a:t>
            </a:r>
            <a:r>
              <a:rPr lang="en-GB" sz="1000" dirty="0" smtClean="0">
                <a:solidFill>
                  <a:schemeClr val="tx1"/>
                </a:solidFill>
                <a:latin typeface="MV Boli" pitchFamily="2" charset="0"/>
                <a:cs typeface="MV Boli" pitchFamily="2" charset="0"/>
              </a:rPr>
              <a:t> pupils ‘choosing’ to take Maths Higher because of their interest in the subject, not only for career choice</a:t>
            </a:r>
          </a:p>
        </p:txBody>
      </p:sp>
      <p:sp>
        <p:nvSpPr>
          <p:cNvPr id="78" name="Folded Corner 77"/>
          <p:cNvSpPr/>
          <p:nvPr/>
        </p:nvSpPr>
        <p:spPr>
          <a:xfrm rot="21171799">
            <a:off x="7373435" y="4236300"/>
            <a:ext cx="1181148" cy="836493"/>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MV Boli" pitchFamily="2" charset="0"/>
                <a:cs typeface="MV Boli" pitchFamily="2" charset="0"/>
              </a:rPr>
              <a:t>Increased uptake of Higher Maths</a:t>
            </a:r>
          </a:p>
        </p:txBody>
      </p:sp>
      <p:sp>
        <p:nvSpPr>
          <p:cNvPr id="68" name="Folded Corner 67"/>
          <p:cNvSpPr/>
          <p:nvPr/>
        </p:nvSpPr>
        <p:spPr>
          <a:xfrm rot="21171799">
            <a:off x="5621317" y="2304899"/>
            <a:ext cx="1181148" cy="1161302"/>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smtClean="0">
              <a:solidFill>
                <a:schemeClr val="tx1"/>
              </a:solidFill>
              <a:latin typeface="MV Boli" pitchFamily="2" charset="0"/>
              <a:cs typeface="MV Boli" pitchFamily="2" charset="0"/>
            </a:endParaRPr>
          </a:p>
          <a:p>
            <a:pPr algn="ctr"/>
            <a:r>
              <a:rPr lang="en-GB" sz="1000" dirty="0" smtClean="0">
                <a:solidFill>
                  <a:schemeClr val="tx1"/>
                </a:solidFill>
                <a:latin typeface="MV Boli" pitchFamily="2" charset="0"/>
                <a:cs typeface="MV Boli" pitchFamily="2" charset="0"/>
              </a:rPr>
              <a:t>Staff meetings are being delivered outside the school to encourage creativity and respect</a:t>
            </a:r>
            <a:endParaRPr lang="en-GB" sz="1000" dirty="0">
              <a:solidFill>
                <a:schemeClr val="tx1"/>
              </a:solidFill>
              <a:latin typeface="MV Boli" pitchFamily="2" charset="0"/>
              <a:cs typeface="MV Boli" pitchFamily="2" charset="0"/>
            </a:endParaRPr>
          </a:p>
        </p:txBody>
      </p:sp>
      <p:sp>
        <p:nvSpPr>
          <p:cNvPr id="69" name="Folded Corner 68"/>
          <p:cNvSpPr/>
          <p:nvPr/>
        </p:nvSpPr>
        <p:spPr>
          <a:xfrm rot="21171799">
            <a:off x="5641494" y="3508754"/>
            <a:ext cx="1181148" cy="836493"/>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smtClean="0">
              <a:solidFill>
                <a:schemeClr val="tx1"/>
              </a:solidFill>
              <a:latin typeface="MV Boli" pitchFamily="2" charset="0"/>
              <a:cs typeface="MV Boli" pitchFamily="2" charset="0"/>
            </a:endParaRPr>
          </a:p>
          <a:p>
            <a:pPr algn="ctr"/>
            <a:r>
              <a:rPr lang="en-GB" sz="1000" dirty="0" smtClean="0">
                <a:solidFill>
                  <a:schemeClr val="tx1"/>
                </a:solidFill>
                <a:latin typeface="MV Boli" pitchFamily="2" charset="0"/>
                <a:cs typeface="MV Boli" pitchFamily="2" charset="0"/>
              </a:rPr>
              <a:t>Staff report transformed attitudes towards the subject</a:t>
            </a:r>
            <a:endParaRPr lang="en-GB" sz="1000" dirty="0">
              <a:solidFill>
                <a:schemeClr val="tx1"/>
              </a:solidFill>
              <a:latin typeface="MV Boli" pitchFamily="2" charset="0"/>
              <a:cs typeface="MV Boli" pitchFamily="2" charset="0"/>
            </a:endParaRPr>
          </a:p>
        </p:txBody>
      </p:sp>
      <p:sp>
        <p:nvSpPr>
          <p:cNvPr id="80" name="Folded Corner 79"/>
          <p:cNvSpPr/>
          <p:nvPr/>
        </p:nvSpPr>
        <p:spPr>
          <a:xfrm rot="21171799">
            <a:off x="2631770" y="3025659"/>
            <a:ext cx="1344959" cy="1818826"/>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smtClean="0">
              <a:solidFill>
                <a:schemeClr val="tx1"/>
              </a:solidFill>
              <a:latin typeface="MV Boli" pitchFamily="2" charset="0"/>
              <a:cs typeface="MV Boli" pitchFamily="2" charset="0"/>
            </a:endParaRPr>
          </a:p>
          <a:p>
            <a:pPr algn="ctr"/>
            <a:endParaRPr lang="en-GB" sz="1200" dirty="0" smtClean="0">
              <a:solidFill>
                <a:schemeClr val="tx1"/>
              </a:solidFill>
              <a:latin typeface="MV Boli" pitchFamily="2" charset="0"/>
              <a:cs typeface="MV Boli" pitchFamily="2" charset="0"/>
            </a:endParaRPr>
          </a:p>
          <a:p>
            <a:pPr algn="ctr"/>
            <a:r>
              <a:rPr lang="en-GB" sz="1200" dirty="0" smtClean="0">
                <a:solidFill>
                  <a:schemeClr val="tx1"/>
                </a:solidFill>
                <a:latin typeface="MV Boli" pitchFamily="2" charset="0"/>
                <a:cs typeface="MV Boli" pitchFamily="2" charset="0"/>
              </a:rPr>
              <a:t>Creative conversations between staff and</a:t>
            </a:r>
          </a:p>
          <a:p>
            <a:pPr marL="171450" indent="-171450" algn="ctr">
              <a:buFont typeface="Arial" pitchFamily="34" charset="0"/>
              <a:buChar char="•"/>
            </a:pPr>
            <a:r>
              <a:rPr lang="en-GB" sz="1200" dirty="0" smtClean="0">
                <a:solidFill>
                  <a:schemeClr val="tx1"/>
                </a:solidFill>
                <a:latin typeface="MV Boli" pitchFamily="2" charset="0"/>
                <a:cs typeface="MV Boli" pitchFamily="2" charset="0"/>
              </a:rPr>
              <a:t>visual artists</a:t>
            </a:r>
          </a:p>
          <a:p>
            <a:pPr marL="171450" indent="-171450" algn="ctr">
              <a:buFont typeface="Arial" pitchFamily="34" charset="0"/>
              <a:buChar char="•"/>
            </a:pPr>
            <a:r>
              <a:rPr lang="en-GB" sz="1200" dirty="0">
                <a:solidFill>
                  <a:schemeClr val="tx1"/>
                </a:solidFill>
                <a:latin typeface="MV Boli" pitchFamily="2" charset="0"/>
                <a:cs typeface="MV Boli" pitchFamily="2" charset="0"/>
              </a:rPr>
              <a:t>a</a:t>
            </a:r>
            <a:r>
              <a:rPr lang="en-GB" sz="1200" dirty="0" smtClean="0">
                <a:solidFill>
                  <a:schemeClr val="tx1"/>
                </a:solidFill>
                <a:latin typeface="MV Boli" pitchFamily="2" charset="0"/>
                <a:cs typeface="MV Boli" pitchFamily="2" charset="0"/>
              </a:rPr>
              <a:t>rchitects</a:t>
            </a:r>
          </a:p>
          <a:p>
            <a:pPr marL="171450" indent="-171450" algn="ctr">
              <a:buFont typeface="Arial" pitchFamily="34" charset="0"/>
              <a:buChar char="•"/>
            </a:pPr>
            <a:r>
              <a:rPr lang="en-GB" sz="1200" dirty="0">
                <a:solidFill>
                  <a:schemeClr val="tx1"/>
                </a:solidFill>
                <a:latin typeface="MV Boli" pitchFamily="2" charset="0"/>
                <a:cs typeface="MV Boli" pitchFamily="2" charset="0"/>
              </a:rPr>
              <a:t>b</a:t>
            </a:r>
            <a:r>
              <a:rPr lang="en-GB" sz="1200" dirty="0" smtClean="0">
                <a:solidFill>
                  <a:schemeClr val="tx1"/>
                </a:solidFill>
                <a:latin typeface="MV Boli" pitchFamily="2" charset="0"/>
                <a:cs typeface="MV Boli" pitchFamily="2" charset="0"/>
              </a:rPr>
              <a:t>otanists</a:t>
            </a:r>
          </a:p>
          <a:p>
            <a:pPr marL="171450" indent="-171450" algn="ctr">
              <a:buFont typeface="Arial" pitchFamily="34" charset="0"/>
              <a:buChar char="•"/>
            </a:pPr>
            <a:r>
              <a:rPr lang="en-GB" sz="1200" dirty="0">
                <a:solidFill>
                  <a:schemeClr val="tx1"/>
                </a:solidFill>
                <a:latin typeface="MV Boli" pitchFamily="2" charset="0"/>
                <a:cs typeface="MV Boli" pitchFamily="2" charset="0"/>
              </a:rPr>
              <a:t>m</a:t>
            </a:r>
            <a:r>
              <a:rPr lang="en-GB" sz="1200" dirty="0" smtClean="0">
                <a:solidFill>
                  <a:schemeClr val="tx1"/>
                </a:solidFill>
                <a:latin typeface="MV Boli" pitchFamily="2" charset="0"/>
                <a:cs typeface="MV Boli" pitchFamily="2" charset="0"/>
              </a:rPr>
              <a:t>usicians</a:t>
            </a:r>
          </a:p>
          <a:p>
            <a:pPr algn="ctr"/>
            <a:endParaRPr lang="en-GB" sz="1200" dirty="0">
              <a:solidFill>
                <a:schemeClr val="tx1"/>
              </a:solidFill>
              <a:latin typeface="MV Boli" pitchFamily="2" charset="0"/>
              <a:cs typeface="MV Boli" pitchFamily="2" charset="0"/>
            </a:endParaRPr>
          </a:p>
        </p:txBody>
      </p:sp>
    </p:spTree>
    <p:extLst>
      <p:ext uri="{BB962C8B-B14F-4D97-AF65-F5344CB8AC3E}">
        <p14:creationId xmlns:p14="http://schemas.microsoft.com/office/powerpoint/2010/main" val="38604297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4544" y="4638035"/>
            <a:ext cx="8423920" cy="2031325"/>
          </a:xfrm>
          <a:prstGeom prst="rect">
            <a:avLst/>
          </a:prstGeom>
          <a:ln>
            <a:solidFill>
              <a:schemeClr val="tx1"/>
            </a:solidFill>
          </a:ln>
        </p:spPr>
        <p:txBody>
          <a:bodyPr wrap="square">
            <a:spAutoFit/>
          </a:bodyPr>
          <a:lstStyle/>
          <a:p>
            <a:r>
              <a:rPr lang="en-GB" dirty="0" smtClean="0"/>
              <a:t>“We have always been quite creative, but this has changed our attitudes. We are adding new things to the curriculum, big things, but it is the little changes of how we perceive maths that is going to make the real difference.”</a:t>
            </a:r>
          </a:p>
          <a:p>
            <a:endParaRPr lang="en-GB" dirty="0"/>
          </a:p>
          <a:p>
            <a:r>
              <a:rPr lang="en-GB" dirty="0" smtClean="0"/>
              <a:t>“We asked  ‘why can maths not be creative?’ and  this was a struggle, but we all managed it. We all found this out in various ways.”</a:t>
            </a:r>
          </a:p>
          <a:p>
            <a:pPr algn="r"/>
            <a:r>
              <a:rPr lang="en-GB" dirty="0" smtClean="0"/>
              <a:t>Educators</a:t>
            </a:r>
            <a:endParaRPr lang="en-GB" dirty="0"/>
          </a:p>
        </p:txBody>
      </p:sp>
      <p:sp>
        <p:nvSpPr>
          <p:cNvPr id="2" name="Rectangle 1"/>
          <p:cNvSpPr/>
          <p:nvPr/>
        </p:nvSpPr>
        <p:spPr>
          <a:xfrm>
            <a:off x="7266500" y="113720"/>
            <a:ext cx="1672336" cy="4524315"/>
          </a:xfrm>
          <a:prstGeom prst="rect">
            <a:avLst/>
          </a:prstGeom>
          <a:ln>
            <a:noFill/>
          </a:ln>
        </p:spPr>
        <p:txBody>
          <a:bodyPr wrap="square">
            <a:spAutoFit/>
          </a:bodyPr>
          <a:lstStyle/>
          <a:p>
            <a:endParaRPr lang="en-GB" dirty="0" smtClean="0"/>
          </a:p>
          <a:p>
            <a:r>
              <a:rPr lang="en-GB" dirty="0" smtClean="0"/>
              <a:t>“It’s been great. It has been fantastic. We have had some wonderful things happen. It has grown and grown. We just feel guilty that we haven’t shared it with the learners yet.”</a:t>
            </a:r>
          </a:p>
          <a:p>
            <a:pPr algn="r"/>
            <a:r>
              <a:rPr lang="en-GB" dirty="0" smtClean="0"/>
              <a:t>Educator</a:t>
            </a:r>
          </a:p>
          <a:p>
            <a:pPr algn="r"/>
            <a:endParaRPr lang="en-GB"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275"/>
            <a:ext cx="7110690" cy="4361829"/>
          </a:xfrm>
          <a:prstGeom prst="rect">
            <a:avLst/>
          </a:prstGeom>
        </p:spPr>
      </p:pic>
    </p:spTree>
    <p:extLst>
      <p:ext uri="{BB962C8B-B14F-4D97-AF65-F5344CB8AC3E}">
        <p14:creationId xmlns:p14="http://schemas.microsoft.com/office/powerpoint/2010/main" val="30036539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p:cNvSpPr/>
          <p:nvPr/>
        </p:nvSpPr>
        <p:spPr>
          <a:xfrm>
            <a:off x="5659443" y="1916832"/>
            <a:ext cx="928781" cy="309634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800" b="1" dirty="0" smtClean="0">
                <a:solidFill>
                  <a:schemeClr val="tx1"/>
                </a:solidFill>
              </a:rPr>
              <a:t>Short Term</a:t>
            </a:r>
            <a:endParaRPr lang="en-GB" sz="1100" b="1" dirty="0">
              <a:solidFill>
                <a:schemeClr val="tx1"/>
              </a:solidFill>
            </a:endParaRPr>
          </a:p>
        </p:txBody>
      </p:sp>
      <p:sp>
        <p:nvSpPr>
          <p:cNvPr id="66" name="Rectangle 65"/>
          <p:cNvSpPr/>
          <p:nvPr/>
        </p:nvSpPr>
        <p:spPr>
          <a:xfrm>
            <a:off x="6669256" y="1922372"/>
            <a:ext cx="928781" cy="309634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800" b="1" dirty="0" smtClean="0">
                <a:solidFill>
                  <a:schemeClr val="tx1"/>
                </a:solidFill>
              </a:rPr>
              <a:t>Medium Term</a:t>
            </a:r>
            <a:endParaRPr lang="en-GB" sz="1100" b="1" dirty="0">
              <a:solidFill>
                <a:schemeClr val="tx1"/>
              </a:solidFill>
            </a:endParaRPr>
          </a:p>
        </p:txBody>
      </p:sp>
      <p:sp>
        <p:nvSpPr>
          <p:cNvPr id="67" name="Rectangle 66"/>
          <p:cNvSpPr/>
          <p:nvPr/>
        </p:nvSpPr>
        <p:spPr>
          <a:xfrm>
            <a:off x="7675667" y="1911253"/>
            <a:ext cx="928781" cy="309634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800" b="1" dirty="0" smtClean="0">
                <a:solidFill>
                  <a:schemeClr val="tx1"/>
                </a:solidFill>
              </a:rPr>
              <a:t>Long Term</a:t>
            </a:r>
            <a:endParaRPr lang="en-GB" sz="1100" b="1" dirty="0">
              <a:solidFill>
                <a:schemeClr val="tx1"/>
              </a:solidFill>
            </a:endParaRPr>
          </a:p>
        </p:txBody>
      </p:sp>
      <p:grpSp>
        <p:nvGrpSpPr>
          <p:cNvPr id="54" name="Group 53"/>
          <p:cNvGrpSpPr/>
          <p:nvPr/>
        </p:nvGrpSpPr>
        <p:grpSpPr>
          <a:xfrm>
            <a:off x="1049308" y="5733256"/>
            <a:ext cx="7298264" cy="931694"/>
            <a:chOff x="1086004" y="3272631"/>
            <a:chExt cx="7298264" cy="931694"/>
          </a:xfrm>
        </p:grpSpPr>
        <p:sp>
          <p:nvSpPr>
            <p:cNvPr id="10" name="Line 18"/>
            <p:cNvSpPr>
              <a:spLocks noChangeShapeType="1"/>
            </p:cNvSpPr>
            <p:nvPr/>
          </p:nvSpPr>
          <p:spPr bwMode="auto">
            <a:xfrm>
              <a:off x="1086004" y="3694906"/>
              <a:ext cx="272632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 name="Line 19"/>
            <p:cNvSpPr>
              <a:spLocks noChangeShapeType="1"/>
            </p:cNvSpPr>
            <p:nvPr/>
          </p:nvSpPr>
          <p:spPr bwMode="auto">
            <a:xfrm>
              <a:off x="4328238" y="3694906"/>
              <a:ext cx="40560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 name="Text Box 20"/>
            <p:cNvSpPr txBox="1">
              <a:spLocks noChangeArrowheads="1"/>
            </p:cNvSpPr>
            <p:nvPr/>
          </p:nvSpPr>
          <p:spPr bwMode="auto">
            <a:xfrm>
              <a:off x="1086004" y="3696494"/>
              <a:ext cx="2726326"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900" b="1" dirty="0" smtClean="0"/>
                <a:t>The project challenged the assumption  that anxiety in learners was difficult to tackle by individual teachers and lessons.</a:t>
              </a:r>
              <a:endParaRPr lang="en-US" sz="900" b="1" dirty="0"/>
            </a:p>
          </p:txBody>
        </p:sp>
        <p:sp>
          <p:nvSpPr>
            <p:cNvPr id="13" name="Text Box 21"/>
            <p:cNvSpPr txBox="1">
              <a:spLocks noChangeArrowheads="1"/>
            </p:cNvSpPr>
            <p:nvPr/>
          </p:nvSpPr>
          <p:spPr bwMode="auto">
            <a:xfrm>
              <a:off x="4328238" y="3696494"/>
              <a:ext cx="405603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900" b="1" dirty="0" smtClean="0"/>
                <a:t>Staff will roll out their learning across all subjects and share with colleagues.</a:t>
              </a:r>
              <a:endParaRPr lang="en-US" sz="900" b="1" dirty="0"/>
            </a:p>
          </p:txBody>
        </p:sp>
        <p:sp>
          <p:nvSpPr>
            <p:cNvPr id="36" name="Rectangle 25"/>
            <p:cNvSpPr>
              <a:spLocks noChangeArrowheads="1"/>
            </p:cNvSpPr>
            <p:nvPr/>
          </p:nvSpPr>
          <p:spPr bwMode="auto">
            <a:xfrm>
              <a:off x="1157239" y="3272631"/>
              <a:ext cx="2655092" cy="2762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b="1" dirty="0" smtClean="0"/>
                <a:t>Challenged Assumptions</a:t>
              </a:r>
              <a:endParaRPr lang="en-US" sz="1400" b="1" dirty="0"/>
            </a:p>
          </p:txBody>
        </p:sp>
        <p:sp>
          <p:nvSpPr>
            <p:cNvPr id="29" name="Rectangle 33"/>
            <p:cNvSpPr>
              <a:spLocks noChangeArrowheads="1"/>
            </p:cNvSpPr>
            <p:nvPr/>
          </p:nvSpPr>
          <p:spPr bwMode="auto">
            <a:xfrm>
              <a:off x="4477183" y="3272631"/>
              <a:ext cx="3831535" cy="2762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b="1" dirty="0" smtClean="0"/>
                <a:t>Next Steps</a:t>
              </a:r>
              <a:endParaRPr lang="en-US" sz="1400" b="1" dirty="0"/>
            </a:p>
          </p:txBody>
        </p:sp>
      </p:grpSp>
      <p:grpSp>
        <p:nvGrpSpPr>
          <p:cNvPr id="53" name="Group 52"/>
          <p:cNvGrpSpPr/>
          <p:nvPr/>
        </p:nvGrpSpPr>
        <p:grpSpPr>
          <a:xfrm>
            <a:off x="107504" y="764704"/>
            <a:ext cx="8856984" cy="1724025"/>
            <a:chOff x="534480" y="1000918"/>
            <a:chExt cx="8069967" cy="1724025"/>
          </a:xfrm>
        </p:grpSpPr>
        <p:grpSp>
          <p:nvGrpSpPr>
            <p:cNvPr id="8" name="Group 7"/>
            <p:cNvGrpSpPr>
              <a:grpSpLocks/>
            </p:cNvGrpSpPr>
            <p:nvPr/>
          </p:nvGrpSpPr>
          <p:grpSpPr bwMode="auto">
            <a:xfrm>
              <a:off x="1086004" y="1134268"/>
              <a:ext cx="7518443" cy="690563"/>
              <a:chOff x="624" y="2064"/>
              <a:chExt cx="4896" cy="480"/>
            </a:xfrm>
          </p:grpSpPr>
          <p:sp>
            <p:nvSpPr>
              <p:cNvPr id="43" name="Rectangle 8"/>
              <p:cNvSpPr>
                <a:spLocks noChangeArrowheads="1"/>
              </p:cNvSpPr>
              <p:nvPr/>
            </p:nvSpPr>
            <p:spPr bwMode="auto">
              <a:xfrm>
                <a:off x="624" y="2064"/>
                <a:ext cx="864" cy="4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b="1" dirty="0"/>
                  <a:t>Resources /</a:t>
                </a:r>
              </a:p>
              <a:p>
                <a:pPr algn="ctr"/>
                <a:r>
                  <a:rPr lang="en-US" sz="1200" b="1" dirty="0"/>
                  <a:t>Inputs</a:t>
                </a:r>
              </a:p>
            </p:txBody>
          </p:sp>
          <p:sp>
            <p:nvSpPr>
              <p:cNvPr id="44" name="Rectangle 9"/>
              <p:cNvSpPr>
                <a:spLocks noChangeArrowheads="1"/>
              </p:cNvSpPr>
              <p:nvPr/>
            </p:nvSpPr>
            <p:spPr bwMode="auto">
              <a:xfrm>
                <a:off x="1632" y="2064"/>
                <a:ext cx="864" cy="4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b="1"/>
                  <a:t>Activities</a:t>
                </a:r>
              </a:p>
            </p:txBody>
          </p:sp>
          <p:sp>
            <p:nvSpPr>
              <p:cNvPr id="45" name="Rectangle 10"/>
              <p:cNvSpPr>
                <a:spLocks noChangeArrowheads="1"/>
              </p:cNvSpPr>
              <p:nvPr/>
            </p:nvSpPr>
            <p:spPr bwMode="auto">
              <a:xfrm>
                <a:off x="2640" y="2064"/>
                <a:ext cx="864" cy="4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b="1" dirty="0"/>
                  <a:t>Outputs</a:t>
                </a:r>
              </a:p>
            </p:txBody>
          </p:sp>
          <p:sp>
            <p:nvSpPr>
              <p:cNvPr id="46" name="Rectangle 11"/>
              <p:cNvSpPr>
                <a:spLocks noChangeArrowheads="1"/>
              </p:cNvSpPr>
              <p:nvPr/>
            </p:nvSpPr>
            <p:spPr bwMode="auto">
              <a:xfrm>
                <a:off x="3648" y="2064"/>
                <a:ext cx="864" cy="4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b="1"/>
                  <a:t>Outcomes</a:t>
                </a:r>
              </a:p>
            </p:txBody>
          </p:sp>
          <p:sp>
            <p:nvSpPr>
              <p:cNvPr id="47" name="Rectangle 12"/>
              <p:cNvSpPr>
                <a:spLocks noChangeArrowheads="1"/>
              </p:cNvSpPr>
              <p:nvPr/>
            </p:nvSpPr>
            <p:spPr bwMode="auto">
              <a:xfrm>
                <a:off x="4656" y="2064"/>
                <a:ext cx="864" cy="4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b="1"/>
                  <a:t>Impact</a:t>
                </a:r>
              </a:p>
            </p:txBody>
          </p:sp>
          <p:sp>
            <p:nvSpPr>
              <p:cNvPr id="48" name="AutoShape 13"/>
              <p:cNvSpPr>
                <a:spLocks noChangeArrowheads="1"/>
              </p:cNvSpPr>
              <p:nvPr/>
            </p:nvSpPr>
            <p:spPr bwMode="auto">
              <a:xfrm>
                <a:off x="1488" y="2112"/>
                <a:ext cx="192" cy="384"/>
              </a:xfrm>
              <a:prstGeom prst="rightArrow">
                <a:avLst>
                  <a:gd name="adj1" fmla="val 50000"/>
                  <a:gd name="adj2" fmla="val 54167"/>
                </a:avLst>
              </a:prstGeom>
              <a:solidFill>
                <a:schemeClr val="hlink"/>
              </a:solidFill>
              <a:ln w="9525">
                <a:solidFill>
                  <a:srgbClr val="CC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 name="AutoShape 14"/>
              <p:cNvSpPr>
                <a:spLocks noChangeArrowheads="1"/>
              </p:cNvSpPr>
              <p:nvPr/>
            </p:nvSpPr>
            <p:spPr bwMode="auto">
              <a:xfrm>
                <a:off x="2496" y="2112"/>
                <a:ext cx="192" cy="384"/>
              </a:xfrm>
              <a:prstGeom prst="rightArrow">
                <a:avLst>
                  <a:gd name="adj1" fmla="val 50000"/>
                  <a:gd name="adj2" fmla="val 54167"/>
                </a:avLst>
              </a:prstGeom>
              <a:solidFill>
                <a:schemeClr val="hlink"/>
              </a:solidFill>
              <a:ln w="9525">
                <a:solidFill>
                  <a:srgbClr val="CC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0" name="AutoShape 15"/>
              <p:cNvSpPr>
                <a:spLocks noChangeArrowheads="1"/>
              </p:cNvSpPr>
              <p:nvPr/>
            </p:nvSpPr>
            <p:spPr bwMode="auto">
              <a:xfrm>
                <a:off x="3504" y="2112"/>
                <a:ext cx="192" cy="384"/>
              </a:xfrm>
              <a:prstGeom prst="rightArrow">
                <a:avLst>
                  <a:gd name="adj1" fmla="val 50000"/>
                  <a:gd name="adj2" fmla="val 54167"/>
                </a:avLst>
              </a:prstGeom>
              <a:solidFill>
                <a:schemeClr val="hlink"/>
              </a:solidFill>
              <a:ln w="9525">
                <a:solidFill>
                  <a:srgbClr val="CC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 name="AutoShape 16"/>
              <p:cNvSpPr>
                <a:spLocks noChangeArrowheads="1"/>
              </p:cNvSpPr>
              <p:nvPr/>
            </p:nvSpPr>
            <p:spPr bwMode="auto">
              <a:xfrm>
                <a:off x="4512" y="2112"/>
                <a:ext cx="192" cy="384"/>
              </a:xfrm>
              <a:prstGeom prst="rightArrow">
                <a:avLst>
                  <a:gd name="adj1" fmla="val 50000"/>
                  <a:gd name="adj2" fmla="val 54167"/>
                </a:avLst>
              </a:prstGeom>
              <a:solidFill>
                <a:schemeClr val="hlink"/>
              </a:solidFill>
              <a:ln w="9525">
                <a:solidFill>
                  <a:srgbClr val="CC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15" name="Rectangle 23"/>
            <p:cNvSpPr>
              <a:spLocks noChangeArrowheads="1"/>
            </p:cNvSpPr>
            <p:nvPr/>
          </p:nvSpPr>
          <p:spPr bwMode="auto">
            <a:xfrm flipV="1">
              <a:off x="570096" y="1137443"/>
              <a:ext cx="442515" cy="13795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1"/>
            <a:lstStyle/>
            <a:p>
              <a:pPr algn="ctr"/>
              <a:endParaRPr lang="en-US"/>
            </a:p>
          </p:txBody>
        </p:sp>
        <p:sp>
          <p:nvSpPr>
            <p:cNvPr id="18" name="AutoShape 40"/>
            <p:cNvSpPr>
              <a:spLocks noChangeArrowheads="1"/>
            </p:cNvSpPr>
            <p:nvPr/>
          </p:nvSpPr>
          <p:spPr bwMode="auto">
            <a:xfrm flipV="1">
              <a:off x="865826" y="1000918"/>
              <a:ext cx="366964" cy="1724025"/>
            </a:xfrm>
            <a:prstGeom prst="rightArrow">
              <a:avLst>
                <a:gd name="adj1" fmla="val 50000"/>
                <a:gd name="adj2" fmla="val 72500"/>
              </a:avLst>
            </a:prstGeom>
            <a:solidFill>
              <a:schemeClr val="hlink"/>
            </a:solidFill>
            <a:ln w="9525">
              <a:solidFill>
                <a:srgbClr val="CC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r>
                <a:rPr lang="en-US" sz="1200" b="1" dirty="0">
                  <a:solidFill>
                    <a:srgbClr val="CC6600"/>
                  </a:solidFill>
                </a:rPr>
                <a:t>Priorities</a:t>
              </a:r>
              <a:endParaRPr lang="en-US" b="1" dirty="0">
                <a:solidFill>
                  <a:srgbClr val="CC6600"/>
                </a:solidFill>
              </a:endParaRPr>
            </a:p>
          </p:txBody>
        </p:sp>
        <p:sp>
          <p:nvSpPr>
            <p:cNvPr id="19" name="Rectangle 41"/>
            <p:cNvSpPr>
              <a:spLocks noChangeArrowheads="1"/>
            </p:cNvSpPr>
            <p:nvPr/>
          </p:nvSpPr>
          <p:spPr bwMode="auto">
            <a:xfrm rot="16200000">
              <a:off x="316387" y="1621442"/>
              <a:ext cx="809625" cy="373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dirty="0" smtClean="0"/>
                <a:t>Situation</a:t>
              </a:r>
              <a:endParaRPr lang="en-US" sz="1200" b="1" dirty="0"/>
            </a:p>
          </p:txBody>
        </p:sp>
      </p:grpSp>
      <p:sp>
        <p:nvSpPr>
          <p:cNvPr id="71" name="TextBox 70"/>
          <p:cNvSpPr txBox="1"/>
          <p:nvPr/>
        </p:nvSpPr>
        <p:spPr>
          <a:xfrm>
            <a:off x="77856" y="114089"/>
            <a:ext cx="9078897" cy="738664"/>
          </a:xfrm>
          <a:prstGeom prst="rect">
            <a:avLst/>
          </a:prstGeom>
          <a:noFill/>
        </p:spPr>
        <p:txBody>
          <a:bodyPr wrap="none" rtlCol="0">
            <a:spAutoFit/>
          </a:bodyPr>
          <a:lstStyle/>
          <a:p>
            <a:pPr algn="ctr"/>
            <a:r>
              <a:rPr lang="en-GB" sz="2400" dirty="0" smtClean="0"/>
              <a:t>Creative Change – Anxious Learners</a:t>
            </a:r>
          </a:p>
          <a:p>
            <a:pPr algn="ctr"/>
            <a:r>
              <a:rPr lang="en-GB" dirty="0" err="1" smtClean="0"/>
              <a:t>Boclair</a:t>
            </a:r>
            <a:r>
              <a:rPr lang="en-GB" dirty="0" smtClean="0"/>
              <a:t> Academy and Patrick Boxall, Create and Connect Learning/Clare Mills, Graphic Facilitator</a:t>
            </a:r>
            <a:endParaRPr lang="en-GB" dirty="0"/>
          </a:p>
        </p:txBody>
      </p:sp>
      <p:sp>
        <p:nvSpPr>
          <p:cNvPr id="89" name="Left Brace 88"/>
          <p:cNvSpPr/>
          <p:nvPr/>
        </p:nvSpPr>
        <p:spPr>
          <a:xfrm>
            <a:off x="3942616" y="2033031"/>
            <a:ext cx="269344" cy="3030837"/>
          </a:xfrm>
          <a:prstGeom prst="leftBrace">
            <a:avLst>
              <a:gd name="adj1" fmla="val 8333"/>
              <a:gd name="adj2" fmla="val 5053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2" name="Pentagon 51"/>
          <p:cNvSpPr/>
          <p:nvPr/>
        </p:nvSpPr>
        <p:spPr>
          <a:xfrm>
            <a:off x="6965905" y="2492896"/>
            <a:ext cx="1710551" cy="886918"/>
          </a:xfrm>
          <a:prstGeom prst="homePlate">
            <a:avLst>
              <a:gd name="adj" fmla="val 308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Practical changes and improvement</a:t>
            </a:r>
            <a:endParaRPr lang="en-GB" sz="1200" dirty="0"/>
          </a:p>
        </p:txBody>
      </p:sp>
      <p:sp>
        <p:nvSpPr>
          <p:cNvPr id="58" name="Rectangle 57"/>
          <p:cNvSpPr/>
          <p:nvPr/>
        </p:nvSpPr>
        <p:spPr>
          <a:xfrm>
            <a:off x="719119" y="2280501"/>
            <a:ext cx="1136543" cy="751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Identify educators with a challenge they are stuck on</a:t>
            </a:r>
            <a:endParaRPr lang="en-GB" dirty="0"/>
          </a:p>
        </p:txBody>
      </p:sp>
      <p:sp>
        <p:nvSpPr>
          <p:cNvPr id="60" name="Rectangle 59"/>
          <p:cNvSpPr/>
          <p:nvPr/>
        </p:nvSpPr>
        <p:spPr>
          <a:xfrm>
            <a:off x="4244157" y="1846660"/>
            <a:ext cx="1020132" cy="6088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Conversations</a:t>
            </a:r>
            <a:endParaRPr lang="en-GB" dirty="0"/>
          </a:p>
        </p:txBody>
      </p:sp>
      <p:sp>
        <p:nvSpPr>
          <p:cNvPr id="61" name="Rectangle 60"/>
          <p:cNvSpPr/>
          <p:nvPr/>
        </p:nvSpPr>
        <p:spPr>
          <a:xfrm>
            <a:off x="4244157" y="2583626"/>
            <a:ext cx="1020132" cy="6088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err="1" smtClean="0"/>
              <a:t>CPD</a:t>
            </a:r>
            <a:r>
              <a:rPr lang="en-GB" sz="1000" dirty="0" smtClean="0"/>
              <a:t>, staff meetings, workshops</a:t>
            </a:r>
            <a:endParaRPr lang="en-GB" dirty="0"/>
          </a:p>
        </p:txBody>
      </p:sp>
      <p:sp>
        <p:nvSpPr>
          <p:cNvPr id="62" name="Rectangle 61"/>
          <p:cNvSpPr/>
          <p:nvPr/>
        </p:nvSpPr>
        <p:spPr>
          <a:xfrm>
            <a:off x="4234335" y="3312884"/>
            <a:ext cx="1020132" cy="6088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Innovative and unpredicted activities</a:t>
            </a:r>
            <a:endParaRPr lang="en-GB" dirty="0"/>
          </a:p>
        </p:txBody>
      </p:sp>
      <p:sp>
        <p:nvSpPr>
          <p:cNvPr id="64" name="Rectangle 63"/>
          <p:cNvSpPr/>
          <p:nvPr/>
        </p:nvSpPr>
        <p:spPr>
          <a:xfrm>
            <a:off x="4211960" y="4044329"/>
            <a:ext cx="1020132" cy="6088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Structured approaches</a:t>
            </a:r>
            <a:endParaRPr lang="en-GB" dirty="0"/>
          </a:p>
        </p:txBody>
      </p:sp>
      <p:sp>
        <p:nvSpPr>
          <p:cNvPr id="65" name="Rectangle 64"/>
          <p:cNvSpPr/>
          <p:nvPr/>
        </p:nvSpPr>
        <p:spPr>
          <a:xfrm>
            <a:off x="4211960" y="4784304"/>
            <a:ext cx="1020132" cy="6088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Inputs with Learners</a:t>
            </a:r>
            <a:endParaRPr lang="en-GB" dirty="0"/>
          </a:p>
        </p:txBody>
      </p:sp>
      <p:sp>
        <p:nvSpPr>
          <p:cNvPr id="76" name="Pentagon 75"/>
          <p:cNvSpPr/>
          <p:nvPr/>
        </p:nvSpPr>
        <p:spPr>
          <a:xfrm>
            <a:off x="5566740" y="2331251"/>
            <a:ext cx="1327157" cy="1283269"/>
          </a:xfrm>
          <a:prstGeom prst="homePlate">
            <a:avLst>
              <a:gd name="adj" fmla="val 237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itchFamily="34" charset="0"/>
              <a:buChar char="•"/>
            </a:pPr>
            <a:r>
              <a:rPr lang="en-GB" sz="1000" dirty="0" smtClean="0"/>
              <a:t>Renewed passion for the challenge</a:t>
            </a:r>
          </a:p>
          <a:p>
            <a:pPr marL="171450" indent="-171450">
              <a:buFont typeface="Arial" pitchFamily="34" charset="0"/>
              <a:buChar char="•"/>
            </a:pPr>
            <a:r>
              <a:rPr lang="en-GB" sz="1000" dirty="0" smtClean="0"/>
              <a:t>New questions</a:t>
            </a:r>
          </a:p>
          <a:p>
            <a:pPr marL="171450" indent="-171450">
              <a:buFont typeface="Arial" pitchFamily="34" charset="0"/>
              <a:buChar char="•"/>
            </a:pPr>
            <a:r>
              <a:rPr lang="en-GB" sz="1000" dirty="0" smtClean="0"/>
              <a:t>New ways of looking at the challenge</a:t>
            </a:r>
            <a:endParaRPr lang="en-GB" sz="1000" dirty="0"/>
          </a:p>
        </p:txBody>
      </p:sp>
      <p:sp>
        <p:nvSpPr>
          <p:cNvPr id="87" name="Pentagon 86"/>
          <p:cNvSpPr/>
          <p:nvPr/>
        </p:nvSpPr>
        <p:spPr>
          <a:xfrm>
            <a:off x="5594108" y="3953550"/>
            <a:ext cx="1496900" cy="1283269"/>
          </a:xfrm>
          <a:prstGeom prst="homePlate">
            <a:avLst>
              <a:gd name="adj" fmla="val 237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t>Develop creative educators</a:t>
            </a:r>
          </a:p>
          <a:p>
            <a:pPr marL="171450" indent="-171450">
              <a:buFont typeface="Arial" pitchFamily="34" charset="0"/>
              <a:buChar char="•"/>
            </a:pPr>
            <a:r>
              <a:rPr lang="en-GB" sz="1000" dirty="0" smtClean="0"/>
              <a:t>More curious</a:t>
            </a:r>
          </a:p>
          <a:p>
            <a:pPr marL="171450" indent="-171450">
              <a:buFont typeface="Arial" pitchFamily="34" charset="0"/>
              <a:buChar char="•"/>
            </a:pPr>
            <a:r>
              <a:rPr lang="en-GB" sz="1000" dirty="0" smtClean="0"/>
              <a:t>More open-minded</a:t>
            </a:r>
          </a:p>
          <a:p>
            <a:pPr marL="171450" indent="-171450">
              <a:buFont typeface="Arial" pitchFamily="34" charset="0"/>
              <a:buChar char="•"/>
            </a:pPr>
            <a:r>
              <a:rPr lang="en-GB" sz="1000" dirty="0" smtClean="0"/>
              <a:t>More imaginative</a:t>
            </a:r>
          </a:p>
          <a:p>
            <a:pPr marL="171450" indent="-171450">
              <a:buFont typeface="Arial" pitchFamily="34" charset="0"/>
              <a:buChar char="•"/>
            </a:pPr>
            <a:r>
              <a:rPr lang="en-GB" sz="1000" dirty="0" smtClean="0"/>
              <a:t>Better problem-solvers</a:t>
            </a:r>
            <a:endParaRPr lang="en-GB" sz="1000" dirty="0"/>
          </a:p>
        </p:txBody>
      </p:sp>
      <p:sp>
        <p:nvSpPr>
          <p:cNvPr id="88" name="Pentagon 87"/>
          <p:cNvSpPr/>
          <p:nvPr/>
        </p:nvSpPr>
        <p:spPr>
          <a:xfrm>
            <a:off x="7179556" y="3916370"/>
            <a:ext cx="1568908" cy="1404981"/>
          </a:xfrm>
          <a:prstGeom prst="homePlate">
            <a:avLst>
              <a:gd name="adj" fmla="val 237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t>Cultural Change</a:t>
            </a:r>
          </a:p>
          <a:p>
            <a:pPr marL="171450" indent="-171450">
              <a:buFont typeface="Arial" pitchFamily="34" charset="0"/>
              <a:buChar char="•"/>
            </a:pPr>
            <a:r>
              <a:rPr lang="en-GB" sz="1000" dirty="0" smtClean="0"/>
              <a:t>More flexible systems</a:t>
            </a:r>
          </a:p>
          <a:p>
            <a:pPr marL="171450" indent="-171450">
              <a:buFont typeface="Arial" pitchFamily="34" charset="0"/>
              <a:buChar char="•"/>
            </a:pPr>
            <a:r>
              <a:rPr lang="en-GB" sz="1000" dirty="0" smtClean="0"/>
              <a:t>More creative establishments</a:t>
            </a:r>
          </a:p>
          <a:p>
            <a:pPr marL="171450" indent="-171450">
              <a:buFont typeface="Arial" pitchFamily="34" charset="0"/>
              <a:buChar char="•"/>
            </a:pPr>
            <a:r>
              <a:rPr lang="en-GB" sz="1000" dirty="0" smtClean="0"/>
              <a:t>More resilient staff</a:t>
            </a:r>
          </a:p>
          <a:p>
            <a:pPr marL="171450" indent="-171450">
              <a:buFont typeface="Arial" pitchFamily="34" charset="0"/>
              <a:buChar char="•"/>
            </a:pPr>
            <a:r>
              <a:rPr lang="en-GB" sz="1000" dirty="0" smtClean="0"/>
              <a:t>More empowered staff</a:t>
            </a:r>
            <a:endParaRPr lang="en-GB" sz="1000" dirty="0"/>
          </a:p>
        </p:txBody>
      </p:sp>
      <p:sp>
        <p:nvSpPr>
          <p:cNvPr id="4" name="Right Brace 3"/>
          <p:cNvSpPr/>
          <p:nvPr/>
        </p:nvSpPr>
        <p:spPr>
          <a:xfrm>
            <a:off x="5264289" y="2033031"/>
            <a:ext cx="302451" cy="3030837"/>
          </a:xfrm>
          <a:prstGeom prst="rightBrace">
            <a:avLst>
              <a:gd name="adj1" fmla="val 8333"/>
              <a:gd name="adj2" fmla="val 3102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0" name="Right Brace 89"/>
          <p:cNvSpPr/>
          <p:nvPr/>
        </p:nvSpPr>
        <p:spPr>
          <a:xfrm>
            <a:off x="5265463" y="2033030"/>
            <a:ext cx="302451" cy="3030837"/>
          </a:xfrm>
          <a:prstGeom prst="rightBrace">
            <a:avLst>
              <a:gd name="adj1" fmla="val 8333"/>
              <a:gd name="adj2" fmla="val 8390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5" name="Pentagon 54"/>
          <p:cNvSpPr/>
          <p:nvPr/>
        </p:nvSpPr>
        <p:spPr>
          <a:xfrm>
            <a:off x="2596771" y="3300011"/>
            <a:ext cx="1327157" cy="54475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Educators and Creative Catalysts collaborate</a:t>
            </a:r>
            <a:endParaRPr lang="en-GB" sz="1000" dirty="0"/>
          </a:p>
        </p:txBody>
      </p:sp>
      <p:sp>
        <p:nvSpPr>
          <p:cNvPr id="59" name="Pentagon 58"/>
          <p:cNvSpPr/>
          <p:nvPr/>
        </p:nvSpPr>
        <p:spPr>
          <a:xfrm>
            <a:off x="1193829" y="3300012"/>
            <a:ext cx="1327157" cy="54475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Match educators with a Creative Catalyst</a:t>
            </a:r>
            <a:endParaRPr lang="en-GB" sz="1000" dirty="0"/>
          </a:p>
        </p:txBody>
      </p:sp>
      <p:cxnSp>
        <p:nvCxnSpPr>
          <p:cNvPr id="93" name="Elbow Connector 92"/>
          <p:cNvCxnSpPr>
            <a:endCxn id="59" idx="1"/>
          </p:cNvCxnSpPr>
          <p:nvPr/>
        </p:nvCxnSpPr>
        <p:spPr>
          <a:xfrm rot="16200000" flipH="1">
            <a:off x="776396" y="3154955"/>
            <a:ext cx="540631" cy="29423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68" name="Folded Corner 67"/>
          <p:cNvSpPr/>
          <p:nvPr/>
        </p:nvSpPr>
        <p:spPr>
          <a:xfrm rot="21171799">
            <a:off x="2578804" y="2869330"/>
            <a:ext cx="1344959" cy="1471806"/>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smtClean="0">
              <a:solidFill>
                <a:schemeClr val="tx1"/>
              </a:solidFill>
              <a:latin typeface="MV Boli" pitchFamily="2" charset="0"/>
              <a:cs typeface="MV Boli" pitchFamily="2" charset="0"/>
            </a:endParaRPr>
          </a:p>
          <a:p>
            <a:pPr algn="ctr"/>
            <a:r>
              <a:rPr lang="en-GB" sz="1200" dirty="0" smtClean="0">
                <a:solidFill>
                  <a:schemeClr val="tx1"/>
                </a:solidFill>
                <a:latin typeface="MV Boli" pitchFamily="2" charset="0"/>
                <a:cs typeface="MV Boli" pitchFamily="2" charset="0"/>
              </a:rPr>
              <a:t>Staff events on</a:t>
            </a:r>
          </a:p>
          <a:p>
            <a:pPr marL="171450" indent="-171450" algn="ctr">
              <a:buFont typeface="Arial" pitchFamily="34" charset="0"/>
              <a:buChar char="•"/>
            </a:pPr>
            <a:r>
              <a:rPr lang="en-GB" sz="1200" dirty="0" smtClean="0">
                <a:solidFill>
                  <a:schemeClr val="tx1"/>
                </a:solidFill>
                <a:latin typeface="MV Boli" pitchFamily="2" charset="0"/>
                <a:cs typeface="MV Boli" pitchFamily="2" charset="0"/>
              </a:rPr>
              <a:t>strategic objectives</a:t>
            </a:r>
          </a:p>
          <a:p>
            <a:pPr marL="171450" indent="-171450" algn="ctr">
              <a:buFont typeface="Arial" pitchFamily="34" charset="0"/>
              <a:buChar char="•"/>
            </a:pPr>
            <a:r>
              <a:rPr lang="en-GB" sz="1200" dirty="0">
                <a:solidFill>
                  <a:schemeClr val="tx1"/>
                </a:solidFill>
                <a:latin typeface="MV Boli" pitchFamily="2" charset="0"/>
                <a:cs typeface="MV Boli" pitchFamily="2" charset="0"/>
              </a:rPr>
              <a:t>t</a:t>
            </a:r>
            <a:r>
              <a:rPr lang="en-GB" sz="1200" dirty="0" smtClean="0">
                <a:solidFill>
                  <a:schemeClr val="tx1"/>
                </a:solidFill>
                <a:latin typeface="MV Boli" pitchFamily="2" charset="0"/>
                <a:cs typeface="MV Boli" pitchFamily="2" charset="0"/>
              </a:rPr>
              <a:t>eam building</a:t>
            </a:r>
          </a:p>
          <a:p>
            <a:pPr marL="171450" indent="-171450" algn="ctr">
              <a:buFont typeface="Arial" pitchFamily="34" charset="0"/>
              <a:buChar char="•"/>
            </a:pPr>
            <a:r>
              <a:rPr lang="en-GB" sz="1200" dirty="0" err="1" smtClean="0">
                <a:solidFill>
                  <a:schemeClr val="tx1"/>
                </a:solidFill>
                <a:latin typeface="MV Boli" pitchFamily="2" charset="0"/>
                <a:cs typeface="MV Boli" pitchFamily="2" charset="0"/>
              </a:rPr>
              <a:t>IDL</a:t>
            </a:r>
            <a:endParaRPr lang="en-GB" sz="1200" dirty="0" smtClean="0">
              <a:solidFill>
                <a:schemeClr val="tx1"/>
              </a:solidFill>
              <a:latin typeface="MV Boli" pitchFamily="2" charset="0"/>
              <a:cs typeface="MV Boli" pitchFamily="2" charset="0"/>
            </a:endParaRPr>
          </a:p>
          <a:p>
            <a:pPr marL="171450" indent="-171450" algn="ctr">
              <a:buFont typeface="Arial" pitchFamily="34" charset="0"/>
              <a:buChar char="•"/>
            </a:pPr>
            <a:r>
              <a:rPr lang="en-GB" sz="1200" dirty="0">
                <a:solidFill>
                  <a:schemeClr val="tx1"/>
                </a:solidFill>
                <a:latin typeface="MV Boli" pitchFamily="2" charset="0"/>
                <a:cs typeface="MV Boli" pitchFamily="2" charset="0"/>
              </a:rPr>
              <a:t>t</a:t>
            </a:r>
            <a:r>
              <a:rPr lang="en-GB" sz="1200" dirty="0" smtClean="0">
                <a:solidFill>
                  <a:schemeClr val="tx1"/>
                </a:solidFill>
                <a:latin typeface="MV Boli" pitchFamily="2" charset="0"/>
                <a:cs typeface="MV Boli" pitchFamily="2" charset="0"/>
              </a:rPr>
              <a:t>eam facilitation</a:t>
            </a:r>
            <a:endParaRPr lang="en-GB" sz="1200" dirty="0">
              <a:solidFill>
                <a:schemeClr val="tx1"/>
              </a:solidFill>
              <a:latin typeface="MV Boli" pitchFamily="2" charset="0"/>
              <a:cs typeface="MV Boli" pitchFamily="2" charset="0"/>
            </a:endParaRPr>
          </a:p>
        </p:txBody>
      </p:sp>
      <p:sp>
        <p:nvSpPr>
          <p:cNvPr id="69" name="Folded Corner 68"/>
          <p:cNvSpPr/>
          <p:nvPr/>
        </p:nvSpPr>
        <p:spPr>
          <a:xfrm rot="21171799">
            <a:off x="6588076" y="2474428"/>
            <a:ext cx="1181148" cy="768061"/>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MV Boli" pitchFamily="2" charset="0"/>
                <a:cs typeface="MV Boli" pitchFamily="2" charset="0"/>
              </a:rPr>
              <a:t>Increased confidence in </a:t>
            </a:r>
            <a:r>
              <a:rPr lang="en-GB" sz="1200" dirty="0" err="1" smtClean="0">
                <a:solidFill>
                  <a:schemeClr val="tx1"/>
                </a:solidFill>
                <a:latin typeface="MV Boli" pitchFamily="2" charset="0"/>
                <a:cs typeface="MV Boli" pitchFamily="2" charset="0"/>
              </a:rPr>
              <a:t>IDL</a:t>
            </a:r>
            <a:endParaRPr lang="en-GB" sz="1200" dirty="0">
              <a:solidFill>
                <a:schemeClr val="tx1"/>
              </a:solidFill>
              <a:latin typeface="MV Boli" pitchFamily="2" charset="0"/>
              <a:cs typeface="MV Boli" pitchFamily="2" charset="0"/>
            </a:endParaRPr>
          </a:p>
        </p:txBody>
      </p:sp>
      <p:sp>
        <p:nvSpPr>
          <p:cNvPr id="2" name="Rectangle 1"/>
          <p:cNvSpPr/>
          <p:nvPr/>
        </p:nvSpPr>
        <p:spPr>
          <a:xfrm rot="16200000">
            <a:off x="-1574260" y="4161448"/>
            <a:ext cx="4303481" cy="861774"/>
          </a:xfrm>
          <a:prstGeom prst="rect">
            <a:avLst/>
          </a:prstGeom>
        </p:spPr>
        <p:txBody>
          <a:bodyPr wrap="square">
            <a:spAutoFit/>
          </a:bodyPr>
          <a:lstStyle/>
          <a:p>
            <a:r>
              <a:rPr lang="en-US" sz="1000" dirty="0"/>
              <a:t>Pupils as young as </a:t>
            </a:r>
            <a:r>
              <a:rPr lang="en-US" sz="1000" dirty="0" err="1"/>
              <a:t>S1</a:t>
            </a:r>
            <a:r>
              <a:rPr lang="en-US" sz="1000" dirty="0"/>
              <a:t> are developing anxiety in relation to </a:t>
            </a:r>
            <a:r>
              <a:rPr lang="en-US" sz="1000" dirty="0" smtClean="0"/>
              <a:t>their  </a:t>
            </a:r>
            <a:r>
              <a:rPr lang="en-US" sz="1000" dirty="0"/>
              <a:t>studies and life in the school. We would like to create an environment where we can use the skills and strengths of our teachers to support, nurture and educate these pupils to become strong, confident and resilient young people </a:t>
            </a:r>
            <a:r>
              <a:rPr lang="en-US" sz="1000" dirty="0" smtClean="0"/>
              <a:t>who</a:t>
            </a:r>
          </a:p>
          <a:p>
            <a:r>
              <a:rPr lang="en-US" sz="1000" dirty="0" smtClean="0"/>
              <a:t>are </a:t>
            </a:r>
            <a:r>
              <a:rPr lang="en-US" sz="1000" dirty="0"/>
              <a:t>equipped to face the challenges within school and beyond.</a:t>
            </a:r>
            <a:endParaRPr lang="en-GB" sz="1000" dirty="0"/>
          </a:p>
        </p:txBody>
      </p:sp>
      <p:sp>
        <p:nvSpPr>
          <p:cNvPr id="70" name="Folded Corner 69"/>
          <p:cNvSpPr/>
          <p:nvPr/>
        </p:nvSpPr>
        <p:spPr>
          <a:xfrm rot="21171799">
            <a:off x="2505414" y="1733442"/>
            <a:ext cx="1181148" cy="996498"/>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MV Boli" pitchFamily="2" charset="0"/>
                <a:cs typeface="MV Boli" pitchFamily="2" charset="0"/>
              </a:rPr>
              <a:t>Graphic recording and planning – visual and person centred</a:t>
            </a:r>
            <a:endParaRPr lang="en-GB" sz="1000" dirty="0">
              <a:solidFill>
                <a:schemeClr val="tx1"/>
              </a:solidFill>
              <a:latin typeface="MV Boli" pitchFamily="2" charset="0"/>
              <a:cs typeface="MV Boli" pitchFamily="2" charset="0"/>
            </a:endParaRPr>
          </a:p>
        </p:txBody>
      </p:sp>
      <p:sp>
        <p:nvSpPr>
          <p:cNvPr id="72" name="Folded Corner 71"/>
          <p:cNvSpPr/>
          <p:nvPr/>
        </p:nvSpPr>
        <p:spPr>
          <a:xfrm rot="21171799">
            <a:off x="5556053" y="2176364"/>
            <a:ext cx="1181148" cy="768061"/>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MV Boli" pitchFamily="2" charset="0"/>
                <a:cs typeface="MV Boli" pitchFamily="2" charset="0"/>
              </a:rPr>
              <a:t>Better listening</a:t>
            </a:r>
            <a:endParaRPr lang="en-GB" sz="1000" dirty="0">
              <a:solidFill>
                <a:schemeClr val="tx1"/>
              </a:solidFill>
              <a:latin typeface="MV Boli" pitchFamily="2" charset="0"/>
              <a:cs typeface="MV Boli" pitchFamily="2" charset="0"/>
            </a:endParaRPr>
          </a:p>
        </p:txBody>
      </p:sp>
      <p:sp>
        <p:nvSpPr>
          <p:cNvPr id="73" name="Folded Corner 72"/>
          <p:cNvSpPr/>
          <p:nvPr/>
        </p:nvSpPr>
        <p:spPr>
          <a:xfrm rot="21171799">
            <a:off x="5578045" y="2999077"/>
            <a:ext cx="1181148" cy="1122099"/>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MV Boli" pitchFamily="2" charset="0"/>
                <a:cs typeface="MV Boli" pitchFamily="2" charset="0"/>
              </a:rPr>
              <a:t>New transferable skills in planning and sharing</a:t>
            </a:r>
            <a:endParaRPr lang="en-GB" sz="1200" dirty="0">
              <a:solidFill>
                <a:schemeClr val="tx1"/>
              </a:solidFill>
              <a:latin typeface="MV Boli" pitchFamily="2" charset="0"/>
              <a:cs typeface="MV Boli" pitchFamily="2" charset="0"/>
            </a:endParaRPr>
          </a:p>
        </p:txBody>
      </p:sp>
      <p:sp>
        <p:nvSpPr>
          <p:cNvPr id="74" name="Folded Corner 73"/>
          <p:cNvSpPr/>
          <p:nvPr/>
        </p:nvSpPr>
        <p:spPr>
          <a:xfrm rot="21171799">
            <a:off x="4163648" y="1960995"/>
            <a:ext cx="1181148" cy="768061"/>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MV Boli" pitchFamily="2" charset="0"/>
                <a:cs typeface="MV Boli" pitchFamily="2" charset="0"/>
              </a:rPr>
              <a:t>Clear learning paths</a:t>
            </a:r>
            <a:endParaRPr lang="en-GB" sz="1000" dirty="0">
              <a:solidFill>
                <a:schemeClr val="tx1"/>
              </a:solidFill>
              <a:latin typeface="MV Boli" pitchFamily="2" charset="0"/>
              <a:cs typeface="MV Boli" pitchFamily="2" charset="0"/>
            </a:endParaRPr>
          </a:p>
        </p:txBody>
      </p:sp>
      <p:sp>
        <p:nvSpPr>
          <p:cNvPr id="75" name="Folded Corner 74"/>
          <p:cNvSpPr/>
          <p:nvPr/>
        </p:nvSpPr>
        <p:spPr>
          <a:xfrm rot="21171799">
            <a:off x="4120424" y="2808402"/>
            <a:ext cx="1181148" cy="768061"/>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MV Boli" pitchFamily="2" charset="0"/>
                <a:cs typeface="MV Boli" pitchFamily="2" charset="0"/>
              </a:rPr>
              <a:t>New links to learning from non-traditional sources</a:t>
            </a:r>
            <a:endParaRPr lang="en-GB" sz="1000" dirty="0">
              <a:solidFill>
                <a:schemeClr val="tx1"/>
              </a:solidFill>
              <a:latin typeface="MV Boli" pitchFamily="2" charset="0"/>
              <a:cs typeface="MV Boli" pitchFamily="2" charset="0"/>
            </a:endParaRPr>
          </a:p>
        </p:txBody>
      </p:sp>
      <p:sp>
        <p:nvSpPr>
          <p:cNvPr id="77" name="Folded Corner 76"/>
          <p:cNvSpPr/>
          <p:nvPr/>
        </p:nvSpPr>
        <p:spPr>
          <a:xfrm rot="21171799">
            <a:off x="4086988" y="3649193"/>
            <a:ext cx="1181148" cy="996498"/>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MV Boli" pitchFamily="2" charset="0"/>
                <a:cs typeface="MV Boli" pitchFamily="2" charset="0"/>
              </a:rPr>
              <a:t>‘The Zombie Virus’ experiential learning day</a:t>
            </a:r>
            <a:endParaRPr lang="en-GB" sz="1000" dirty="0">
              <a:solidFill>
                <a:schemeClr val="tx1"/>
              </a:solidFill>
              <a:latin typeface="MV Boli" pitchFamily="2" charset="0"/>
              <a:cs typeface="MV Boli" pitchFamily="2" charset="0"/>
            </a:endParaRPr>
          </a:p>
        </p:txBody>
      </p:sp>
      <p:sp>
        <p:nvSpPr>
          <p:cNvPr id="78" name="Folded Corner 77"/>
          <p:cNvSpPr/>
          <p:nvPr/>
        </p:nvSpPr>
        <p:spPr>
          <a:xfrm rot="21171799">
            <a:off x="5533258" y="4255342"/>
            <a:ext cx="1181148" cy="996498"/>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MV Boli" pitchFamily="2" charset="0"/>
                <a:cs typeface="MV Boli" pitchFamily="2" charset="0"/>
              </a:rPr>
              <a:t>Improved leadership </a:t>
            </a:r>
            <a:r>
              <a:rPr lang="en-GB" sz="1200" dirty="0">
                <a:solidFill>
                  <a:schemeClr val="tx1"/>
                </a:solidFill>
                <a:latin typeface="MV Boli" pitchFamily="2" charset="0"/>
                <a:cs typeface="MV Boli" pitchFamily="2" charset="0"/>
              </a:rPr>
              <a:t>c</a:t>
            </a:r>
            <a:r>
              <a:rPr lang="en-GB" sz="1200" dirty="0" smtClean="0">
                <a:solidFill>
                  <a:schemeClr val="tx1"/>
                </a:solidFill>
                <a:latin typeface="MV Boli" pitchFamily="2" charset="0"/>
                <a:cs typeface="MV Boli" pitchFamily="2" charset="0"/>
              </a:rPr>
              <a:t>apacity</a:t>
            </a:r>
            <a:endParaRPr lang="en-GB" sz="1200" dirty="0">
              <a:solidFill>
                <a:schemeClr val="tx1"/>
              </a:solidFill>
              <a:latin typeface="MV Boli" pitchFamily="2" charset="0"/>
              <a:cs typeface="MV Boli" pitchFamily="2" charset="0"/>
            </a:endParaRPr>
          </a:p>
        </p:txBody>
      </p:sp>
      <p:sp>
        <p:nvSpPr>
          <p:cNvPr id="79" name="Folded Corner 78"/>
          <p:cNvSpPr/>
          <p:nvPr/>
        </p:nvSpPr>
        <p:spPr>
          <a:xfrm rot="21171799">
            <a:off x="6181157" y="4917565"/>
            <a:ext cx="1181148" cy="768061"/>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MV Boli" pitchFamily="2" charset="0"/>
                <a:cs typeface="MV Boli" pitchFamily="2" charset="0"/>
              </a:rPr>
              <a:t>Equality of engagement across staff</a:t>
            </a:r>
            <a:endParaRPr lang="en-GB" sz="1000" dirty="0">
              <a:solidFill>
                <a:schemeClr val="tx1"/>
              </a:solidFill>
              <a:latin typeface="MV Boli" pitchFamily="2" charset="0"/>
              <a:cs typeface="MV Boli" pitchFamily="2" charset="0"/>
            </a:endParaRPr>
          </a:p>
        </p:txBody>
      </p:sp>
      <p:sp>
        <p:nvSpPr>
          <p:cNvPr id="80" name="Folded Corner 79"/>
          <p:cNvSpPr/>
          <p:nvPr/>
        </p:nvSpPr>
        <p:spPr>
          <a:xfrm rot="21171799">
            <a:off x="4881788" y="5047114"/>
            <a:ext cx="1181148" cy="768061"/>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MV Boli" pitchFamily="2" charset="0"/>
                <a:cs typeface="MV Boli" pitchFamily="2" charset="0"/>
              </a:rPr>
              <a:t>Shared understanding of the vision</a:t>
            </a:r>
            <a:endParaRPr lang="en-GB" sz="1000" dirty="0">
              <a:solidFill>
                <a:schemeClr val="tx1"/>
              </a:solidFill>
              <a:latin typeface="MV Boli" pitchFamily="2" charset="0"/>
              <a:cs typeface="MV Boli" pitchFamily="2" charset="0"/>
            </a:endParaRPr>
          </a:p>
        </p:txBody>
      </p:sp>
      <p:sp>
        <p:nvSpPr>
          <p:cNvPr id="81" name="Folded Corner 80"/>
          <p:cNvSpPr/>
          <p:nvPr/>
        </p:nvSpPr>
        <p:spPr>
          <a:xfrm rot="21171799">
            <a:off x="7549482" y="3005866"/>
            <a:ext cx="1181148" cy="996498"/>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MV Boli" pitchFamily="2" charset="0"/>
                <a:cs typeface="MV Boli" pitchFamily="2" charset="0"/>
              </a:rPr>
              <a:t>Improved learner </a:t>
            </a:r>
            <a:r>
              <a:rPr lang="en-GB" sz="1200" dirty="0">
                <a:solidFill>
                  <a:schemeClr val="tx1"/>
                </a:solidFill>
                <a:latin typeface="MV Boli" pitchFamily="2" charset="0"/>
                <a:cs typeface="MV Boli" pitchFamily="2" charset="0"/>
              </a:rPr>
              <a:t>c</a:t>
            </a:r>
            <a:r>
              <a:rPr lang="en-GB" sz="1200" dirty="0" smtClean="0">
                <a:solidFill>
                  <a:schemeClr val="tx1"/>
                </a:solidFill>
                <a:latin typeface="MV Boli" pitchFamily="2" charset="0"/>
                <a:cs typeface="MV Boli" pitchFamily="2" charset="0"/>
              </a:rPr>
              <a:t>apacity</a:t>
            </a:r>
            <a:endParaRPr lang="en-GB" sz="1200" dirty="0">
              <a:solidFill>
                <a:schemeClr val="tx1"/>
              </a:solidFill>
              <a:latin typeface="MV Boli" pitchFamily="2" charset="0"/>
              <a:cs typeface="MV Boli" pitchFamily="2" charset="0"/>
            </a:endParaRPr>
          </a:p>
        </p:txBody>
      </p:sp>
      <p:sp>
        <p:nvSpPr>
          <p:cNvPr id="82" name="Folded Corner 81"/>
          <p:cNvSpPr/>
          <p:nvPr/>
        </p:nvSpPr>
        <p:spPr>
          <a:xfrm rot="21171799">
            <a:off x="7463247" y="4170810"/>
            <a:ext cx="1181148" cy="996498"/>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MV Boli" pitchFamily="2" charset="0"/>
                <a:cs typeface="MV Boli" pitchFamily="2" charset="0"/>
              </a:rPr>
              <a:t>Improved teacher </a:t>
            </a:r>
            <a:r>
              <a:rPr lang="en-GB" sz="1200" dirty="0">
                <a:solidFill>
                  <a:schemeClr val="tx1"/>
                </a:solidFill>
                <a:latin typeface="MV Boli" pitchFamily="2" charset="0"/>
                <a:cs typeface="MV Boli" pitchFamily="2" charset="0"/>
              </a:rPr>
              <a:t>c</a:t>
            </a:r>
            <a:r>
              <a:rPr lang="en-GB" sz="1200" dirty="0" smtClean="0">
                <a:solidFill>
                  <a:schemeClr val="tx1"/>
                </a:solidFill>
                <a:latin typeface="MV Boli" pitchFamily="2" charset="0"/>
                <a:cs typeface="MV Boli" pitchFamily="2" charset="0"/>
              </a:rPr>
              <a:t>apacity</a:t>
            </a:r>
            <a:endParaRPr lang="en-GB" sz="1200" dirty="0">
              <a:solidFill>
                <a:schemeClr val="tx1"/>
              </a:solidFill>
              <a:latin typeface="MV Boli" pitchFamily="2" charset="0"/>
              <a:cs typeface="MV Boli" pitchFamily="2"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8870055" flipV="1">
            <a:off x="2032479" y="3977664"/>
            <a:ext cx="881879" cy="699060"/>
          </a:xfrm>
          <a:prstGeom prst="rect">
            <a:avLst/>
          </a:prstGeom>
        </p:spPr>
      </p:pic>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358884">
            <a:off x="1953374" y="4567921"/>
            <a:ext cx="1135222" cy="783303"/>
          </a:xfrm>
          <a:prstGeom prst="rect">
            <a:avLst/>
          </a:prstGeom>
        </p:spPr>
      </p:pic>
      <p:grpSp>
        <p:nvGrpSpPr>
          <p:cNvPr id="6" name="Group 5"/>
          <p:cNvGrpSpPr/>
          <p:nvPr/>
        </p:nvGrpSpPr>
        <p:grpSpPr>
          <a:xfrm>
            <a:off x="1128176" y="5373216"/>
            <a:ext cx="3489128" cy="415498"/>
            <a:chOff x="1104122" y="5021997"/>
            <a:chExt cx="3489128" cy="415498"/>
          </a:xfrm>
        </p:grpSpPr>
        <p:sp>
          <p:nvSpPr>
            <p:cNvPr id="56" name="Diamond 55"/>
            <p:cNvSpPr/>
            <p:nvPr/>
          </p:nvSpPr>
          <p:spPr>
            <a:xfrm>
              <a:off x="1104122" y="5084890"/>
              <a:ext cx="336782" cy="318465"/>
            </a:xfrm>
            <a:prstGeom prst="diamond">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a:t>
              </a:r>
              <a:endParaRPr lang="en-GB" dirty="0">
                <a:solidFill>
                  <a:schemeClr val="tx1"/>
                </a:solidFill>
              </a:endParaRPr>
            </a:p>
          </p:txBody>
        </p:sp>
        <p:sp>
          <p:nvSpPr>
            <p:cNvPr id="57" name="TextBox 56"/>
            <p:cNvSpPr txBox="1"/>
            <p:nvPr/>
          </p:nvSpPr>
          <p:spPr>
            <a:xfrm>
              <a:off x="1440904" y="5021997"/>
              <a:ext cx="3152346" cy="415498"/>
            </a:xfrm>
            <a:prstGeom prst="rect">
              <a:avLst/>
            </a:prstGeom>
            <a:noFill/>
          </p:spPr>
          <p:txBody>
            <a:bodyPr wrap="square" rtlCol="0">
              <a:spAutoFit/>
            </a:bodyPr>
            <a:lstStyle/>
            <a:p>
              <a:r>
                <a:rPr lang="en-GB" sz="1050" dirty="0" smtClean="0"/>
                <a:t>Staff changes and specifically changes in remits and teams meant re-connecting became difficult</a:t>
              </a:r>
            </a:p>
          </p:txBody>
        </p:sp>
      </p:grpSp>
      <p:sp>
        <p:nvSpPr>
          <p:cNvPr id="84" name="Folded Corner 83"/>
          <p:cNvSpPr/>
          <p:nvPr/>
        </p:nvSpPr>
        <p:spPr>
          <a:xfrm rot="21171799">
            <a:off x="6631360" y="3643412"/>
            <a:ext cx="1181148" cy="768061"/>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MV Boli" pitchFamily="2" charset="0"/>
                <a:cs typeface="MV Boli" pitchFamily="2" charset="0"/>
              </a:rPr>
              <a:t>Increased problem solving ability</a:t>
            </a:r>
            <a:endParaRPr lang="en-GB" sz="1000" dirty="0">
              <a:solidFill>
                <a:schemeClr val="tx1"/>
              </a:solidFill>
              <a:latin typeface="MV Boli" pitchFamily="2" charset="0"/>
              <a:cs typeface="MV Boli" pitchFamily="2" charset="0"/>
            </a:endParaRPr>
          </a:p>
        </p:txBody>
      </p:sp>
      <p:sp>
        <p:nvSpPr>
          <p:cNvPr id="85" name="Folded Corner 84"/>
          <p:cNvSpPr/>
          <p:nvPr/>
        </p:nvSpPr>
        <p:spPr>
          <a:xfrm rot="21171799">
            <a:off x="1402132" y="3096028"/>
            <a:ext cx="1143200" cy="899369"/>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smtClean="0">
                <a:solidFill>
                  <a:schemeClr val="tx1"/>
                </a:solidFill>
                <a:latin typeface="MV Boli" pitchFamily="2" charset="0"/>
                <a:cs typeface="MV Boli" pitchFamily="2" charset="0"/>
              </a:rPr>
              <a:t>Two diverse creative catalysts connected – an educator and a graphic facilitator</a:t>
            </a:r>
            <a:endParaRPr lang="en-GB" sz="900" dirty="0">
              <a:solidFill>
                <a:schemeClr val="tx1"/>
              </a:solidFill>
              <a:latin typeface="MV Boli" pitchFamily="2" charset="0"/>
              <a:cs typeface="MV Boli" pitchFamily="2" charset="0"/>
            </a:endParaRPr>
          </a:p>
        </p:txBody>
      </p:sp>
      <p:sp>
        <p:nvSpPr>
          <p:cNvPr id="83" name="Folded Corner 82"/>
          <p:cNvSpPr/>
          <p:nvPr/>
        </p:nvSpPr>
        <p:spPr>
          <a:xfrm rot="21171799">
            <a:off x="1019078" y="4097053"/>
            <a:ext cx="1181148" cy="1122099"/>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MV Boli" pitchFamily="2" charset="0"/>
                <a:cs typeface="MV Boli" pitchFamily="2" charset="0"/>
              </a:rPr>
              <a:t>Reconnect with new staff and revised priorities</a:t>
            </a:r>
            <a:endParaRPr lang="en-GB" sz="1200" dirty="0">
              <a:solidFill>
                <a:schemeClr val="tx1"/>
              </a:solidFill>
              <a:latin typeface="MV Boli" pitchFamily="2" charset="0"/>
              <a:cs typeface="MV Boli" pitchFamily="2" charset="0"/>
            </a:endParaRPr>
          </a:p>
        </p:txBody>
      </p:sp>
    </p:spTree>
    <p:extLst>
      <p:ext uri="{BB962C8B-B14F-4D97-AF65-F5344CB8AC3E}">
        <p14:creationId xmlns:p14="http://schemas.microsoft.com/office/powerpoint/2010/main" val="24749334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170" y="5859269"/>
            <a:ext cx="8402790" cy="954107"/>
          </a:xfrm>
          <a:prstGeom prst="rect">
            <a:avLst/>
          </a:prstGeom>
          <a:ln>
            <a:noFill/>
          </a:ln>
        </p:spPr>
        <p:txBody>
          <a:bodyPr wrap="square">
            <a:spAutoFit/>
          </a:bodyPr>
          <a:lstStyle/>
          <a:p>
            <a:r>
              <a:rPr lang="en-GB" sz="1400" dirty="0" smtClean="0"/>
              <a:t>“</a:t>
            </a:r>
            <a:r>
              <a:rPr lang="en-GB" sz="1400" dirty="0"/>
              <a:t>The micro politics of staffing/school culture were blockers, but with discussion the project can now support solutions to these issues. It is now a point of focus for collegiate working and shared performance rather than noise off </a:t>
            </a:r>
            <a:r>
              <a:rPr lang="en-GB" sz="1400" dirty="0" smtClean="0"/>
              <a:t>stage-left…”</a:t>
            </a:r>
          </a:p>
          <a:p>
            <a:pPr algn="r"/>
            <a:r>
              <a:rPr lang="en-GB" sz="1400" dirty="0" smtClean="0"/>
              <a:t>Creative Catalyst</a:t>
            </a:r>
            <a:endParaRPr lang="en-GB" sz="1400" dirty="0"/>
          </a:p>
        </p:txBody>
      </p:sp>
      <p:sp>
        <p:nvSpPr>
          <p:cNvPr id="2" name="Rectangle 1"/>
          <p:cNvSpPr/>
          <p:nvPr/>
        </p:nvSpPr>
        <p:spPr>
          <a:xfrm>
            <a:off x="381170" y="476672"/>
            <a:ext cx="8402789" cy="954107"/>
          </a:xfrm>
          <a:prstGeom prst="rect">
            <a:avLst/>
          </a:prstGeom>
        </p:spPr>
        <p:txBody>
          <a:bodyPr wrap="square">
            <a:spAutoFit/>
          </a:bodyPr>
          <a:lstStyle/>
          <a:p>
            <a:r>
              <a:rPr lang="en-US" sz="1400" dirty="0" smtClean="0"/>
              <a:t>“Teachers </a:t>
            </a:r>
            <a:r>
              <a:rPr lang="en-US" sz="1400" dirty="0"/>
              <a:t>and schools are busy and have a lot of core business to get through. Just to </a:t>
            </a:r>
            <a:r>
              <a:rPr lang="en-US" sz="1400" dirty="0" err="1"/>
              <a:t>organise</a:t>
            </a:r>
            <a:r>
              <a:rPr lang="en-US" sz="1400" dirty="0"/>
              <a:t> to bring in capacity takes capacity.  This was stretched initially, but as soon as the leadership got a clearer vision of the project </a:t>
            </a:r>
            <a:r>
              <a:rPr lang="en-US" sz="1400" dirty="0" smtClean="0"/>
              <a:t>then </a:t>
            </a:r>
            <a:r>
              <a:rPr lang="en-US" sz="1400" dirty="0"/>
              <a:t>the balance shifted and it </a:t>
            </a:r>
            <a:r>
              <a:rPr lang="en-US" sz="1400" dirty="0" smtClean="0"/>
              <a:t>become </a:t>
            </a:r>
            <a:r>
              <a:rPr lang="en-US" sz="1400" dirty="0"/>
              <a:t>clear that we could help solve problems</a:t>
            </a:r>
            <a:r>
              <a:rPr lang="en-US" sz="1400" dirty="0" smtClean="0"/>
              <a:t>.”</a:t>
            </a:r>
            <a:endParaRPr lang="en-GB" sz="1400" dirty="0" smtClean="0"/>
          </a:p>
          <a:p>
            <a:pPr algn="r"/>
            <a:r>
              <a:rPr lang="en-GB" sz="1400" dirty="0" smtClean="0"/>
              <a:t>Creative Catalyst</a:t>
            </a:r>
            <a:endParaRPr lang="en-GB" sz="1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69131"/>
            <a:ext cx="9144000" cy="4192117"/>
          </a:xfrm>
          <a:prstGeom prst="rect">
            <a:avLst/>
          </a:prstGeom>
        </p:spPr>
      </p:pic>
    </p:spTree>
    <p:extLst>
      <p:ext uri="{BB962C8B-B14F-4D97-AF65-F5344CB8AC3E}">
        <p14:creationId xmlns:p14="http://schemas.microsoft.com/office/powerpoint/2010/main" val="34634353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p:cNvSpPr/>
          <p:nvPr/>
        </p:nvSpPr>
        <p:spPr>
          <a:xfrm>
            <a:off x="5659443" y="1916832"/>
            <a:ext cx="928781" cy="309634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800" b="1" dirty="0" smtClean="0">
                <a:solidFill>
                  <a:schemeClr val="tx1"/>
                </a:solidFill>
              </a:rPr>
              <a:t>Short Term</a:t>
            </a:r>
            <a:endParaRPr lang="en-GB" sz="1100" b="1" dirty="0">
              <a:solidFill>
                <a:schemeClr val="tx1"/>
              </a:solidFill>
            </a:endParaRPr>
          </a:p>
        </p:txBody>
      </p:sp>
      <p:sp>
        <p:nvSpPr>
          <p:cNvPr id="66" name="Rectangle 65"/>
          <p:cNvSpPr/>
          <p:nvPr/>
        </p:nvSpPr>
        <p:spPr>
          <a:xfrm>
            <a:off x="6669256" y="1922372"/>
            <a:ext cx="928781" cy="309634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800" b="1" dirty="0" smtClean="0">
                <a:solidFill>
                  <a:schemeClr val="tx1"/>
                </a:solidFill>
              </a:rPr>
              <a:t>Medium Term</a:t>
            </a:r>
            <a:endParaRPr lang="en-GB" sz="1100" b="1" dirty="0">
              <a:solidFill>
                <a:schemeClr val="tx1"/>
              </a:solidFill>
            </a:endParaRPr>
          </a:p>
        </p:txBody>
      </p:sp>
      <p:sp>
        <p:nvSpPr>
          <p:cNvPr id="67" name="Rectangle 66"/>
          <p:cNvSpPr/>
          <p:nvPr/>
        </p:nvSpPr>
        <p:spPr>
          <a:xfrm>
            <a:off x="7675667" y="1911253"/>
            <a:ext cx="928781" cy="309634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800" b="1" dirty="0" smtClean="0">
                <a:solidFill>
                  <a:schemeClr val="tx1"/>
                </a:solidFill>
              </a:rPr>
              <a:t>Long Term</a:t>
            </a:r>
            <a:endParaRPr lang="en-GB" sz="1100" b="1" dirty="0">
              <a:solidFill>
                <a:schemeClr val="tx1"/>
              </a:solidFill>
            </a:endParaRPr>
          </a:p>
        </p:txBody>
      </p:sp>
      <p:grpSp>
        <p:nvGrpSpPr>
          <p:cNvPr id="54" name="Group 53"/>
          <p:cNvGrpSpPr/>
          <p:nvPr/>
        </p:nvGrpSpPr>
        <p:grpSpPr>
          <a:xfrm>
            <a:off x="1049308" y="5733256"/>
            <a:ext cx="7298264" cy="1070194"/>
            <a:chOff x="1086004" y="3272631"/>
            <a:chExt cx="7298264" cy="1070194"/>
          </a:xfrm>
        </p:grpSpPr>
        <p:sp>
          <p:nvSpPr>
            <p:cNvPr id="10" name="Line 18"/>
            <p:cNvSpPr>
              <a:spLocks noChangeShapeType="1"/>
            </p:cNvSpPr>
            <p:nvPr/>
          </p:nvSpPr>
          <p:spPr bwMode="auto">
            <a:xfrm>
              <a:off x="1086004" y="3694906"/>
              <a:ext cx="272632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 name="Line 19"/>
            <p:cNvSpPr>
              <a:spLocks noChangeShapeType="1"/>
            </p:cNvSpPr>
            <p:nvPr/>
          </p:nvSpPr>
          <p:spPr bwMode="auto">
            <a:xfrm>
              <a:off x="4328238" y="3694906"/>
              <a:ext cx="40560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 name="Text Box 20"/>
            <p:cNvSpPr txBox="1">
              <a:spLocks noChangeArrowheads="1"/>
            </p:cNvSpPr>
            <p:nvPr/>
          </p:nvSpPr>
          <p:spPr bwMode="auto">
            <a:xfrm>
              <a:off x="1086004" y="3696494"/>
              <a:ext cx="272632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900" b="1" dirty="0" smtClean="0"/>
                <a:t>The project challenged the assumption that improvement was the domain of the senior management team, and that improvement could be achieved without the learners’ full participation.</a:t>
              </a:r>
              <a:endParaRPr lang="en-US" sz="900" b="1" dirty="0"/>
            </a:p>
          </p:txBody>
        </p:sp>
        <p:sp>
          <p:nvSpPr>
            <p:cNvPr id="13" name="Text Box 21"/>
            <p:cNvSpPr txBox="1">
              <a:spLocks noChangeArrowheads="1"/>
            </p:cNvSpPr>
            <p:nvPr/>
          </p:nvSpPr>
          <p:spPr bwMode="auto">
            <a:xfrm>
              <a:off x="4328238" y="3696494"/>
              <a:ext cx="40560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900" b="1" dirty="0" smtClean="0"/>
                <a:t>The toolkits developed by the project are to be used across the curriculum with educators and learners to expand the potential for improvement.</a:t>
              </a:r>
              <a:endParaRPr lang="en-US" sz="900" b="1" dirty="0"/>
            </a:p>
          </p:txBody>
        </p:sp>
        <p:sp>
          <p:nvSpPr>
            <p:cNvPr id="36" name="Rectangle 25"/>
            <p:cNvSpPr>
              <a:spLocks noChangeArrowheads="1"/>
            </p:cNvSpPr>
            <p:nvPr/>
          </p:nvSpPr>
          <p:spPr bwMode="auto">
            <a:xfrm>
              <a:off x="1157239" y="3272631"/>
              <a:ext cx="2655092" cy="2762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b="1" dirty="0" smtClean="0"/>
                <a:t>Challenged Assumptions</a:t>
              </a:r>
              <a:endParaRPr lang="en-US" sz="1400" b="1" dirty="0"/>
            </a:p>
          </p:txBody>
        </p:sp>
        <p:sp>
          <p:nvSpPr>
            <p:cNvPr id="29" name="Rectangle 33"/>
            <p:cNvSpPr>
              <a:spLocks noChangeArrowheads="1"/>
            </p:cNvSpPr>
            <p:nvPr/>
          </p:nvSpPr>
          <p:spPr bwMode="auto">
            <a:xfrm>
              <a:off x="4477183" y="3272631"/>
              <a:ext cx="3831535" cy="2762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b="1" dirty="0" smtClean="0"/>
                <a:t>Next Steps</a:t>
              </a:r>
              <a:endParaRPr lang="en-US" sz="1400" b="1" dirty="0"/>
            </a:p>
          </p:txBody>
        </p:sp>
      </p:grpSp>
      <p:grpSp>
        <p:nvGrpSpPr>
          <p:cNvPr id="53" name="Group 52"/>
          <p:cNvGrpSpPr/>
          <p:nvPr/>
        </p:nvGrpSpPr>
        <p:grpSpPr>
          <a:xfrm>
            <a:off x="107504" y="764704"/>
            <a:ext cx="8856984" cy="1724025"/>
            <a:chOff x="534480" y="1000918"/>
            <a:chExt cx="8069967" cy="1724025"/>
          </a:xfrm>
        </p:grpSpPr>
        <p:grpSp>
          <p:nvGrpSpPr>
            <p:cNvPr id="8" name="Group 7"/>
            <p:cNvGrpSpPr>
              <a:grpSpLocks/>
            </p:cNvGrpSpPr>
            <p:nvPr/>
          </p:nvGrpSpPr>
          <p:grpSpPr bwMode="auto">
            <a:xfrm>
              <a:off x="1086004" y="1134268"/>
              <a:ext cx="7518443" cy="690563"/>
              <a:chOff x="624" y="2064"/>
              <a:chExt cx="4896" cy="480"/>
            </a:xfrm>
          </p:grpSpPr>
          <p:sp>
            <p:nvSpPr>
              <p:cNvPr id="43" name="Rectangle 8"/>
              <p:cNvSpPr>
                <a:spLocks noChangeArrowheads="1"/>
              </p:cNvSpPr>
              <p:nvPr/>
            </p:nvSpPr>
            <p:spPr bwMode="auto">
              <a:xfrm>
                <a:off x="624" y="2064"/>
                <a:ext cx="864" cy="4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b="1" dirty="0"/>
                  <a:t>Resources /</a:t>
                </a:r>
              </a:p>
              <a:p>
                <a:pPr algn="ctr"/>
                <a:r>
                  <a:rPr lang="en-US" sz="1200" b="1" dirty="0"/>
                  <a:t>Inputs</a:t>
                </a:r>
              </a:p>
            </p:txBody>
          </p:sp>
          <p:sp>
            <p:nvSpPr>
              <p:cNvPr id="44" name="Rectangle 9"/>
              <p:cNvSpPr>
                <a:spLocks noChangeArrowheads="1"/>
              </p:cNvSpPr>
              <p:nvPr/>
            </p:nvSpPr>
            <p:spPr bwMode="auto">
              <a:xfrm>
                <a:off x="1632" y="2064"/>
                <a:ext cx="864" cy="4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b="1"/>
                  <a:t>Activities</a:t>
                </a:r>
              </a:p>
            </p:txBody>
          </p:sp>
          <p:sp>
            <p:nvSpPr>
              <p:cNvPr id="45" name="Rectangle 10"/>
              <p:cNvSpPr>
                <a:spLocks noChangeArrowheads="1"/>
              </p:cNvSpPr>
              <p:nvPr/>
            </p:nvSpPr>
            <p:spPr bwMode="auto">
              <a:xfrm>
                <a:off x="2640" y="2064"/>
                <a:ext cx="864" cy="4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b="1" dirty="0"/>
                  <a:t>Outputs</a:t>
                </a:r>
              </a:p>
            </p:txBody>
          </p:sp>
          <p:sp>
            <p:nvSpPr>
              <p:cNvPr id="46" name="Rectangle 11"/>
              <p:cNvSpPr>
                <a:spLocks noChangeArrowheads="1"/>
              </p:cNvSpPr>
              <p:nvPr/>
            </p:nvSpPr>
            <p:spPr bwMode="auto">
              <a:xfrm>
                <a:off x="3648" y="2064"/>
                <a:ext cx="864" cy="4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b="1"/>
                  <a:t>Outcomes</a:t>
                </a:r>
              </a:p>
            </p:txBody>
          </p:sp>
          <p:sp>
            <p:nvSpPr>
              <p:cNvPr id="47" name="Rectangle 12"/>
              <p:cNvSpPr>
                <a:spLocks noChangeArrowheads="1"/>
              </p:cNvSpPr>
              <p:nvPr/>
            </p:nvSpPr>
            <p:spPr bwMode="auto">
              <a:xfrm>
                <a:off x="4656" y="2064"/>
                <a:ext cx="864" cy="4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b="1"/>
                  <a:t>Impact</a:t>
                </a:r>
              </a:p>
            </p:txBody>
          </p:sp>
          <p:sp>
            <p:nvSpPr>
              <p:cNvPr id="48" name="AutoShape 13"/>
              <p:cNvSpPr>
                <a:spLocks noChangeArrowheads="1"/>
              </p:cNvSpPr>
              <p:nvPr/>
            </p:nvSpPr>
            <p:spPr bwMode="auto">
              <a:xfrm>
                <a:off x="1488" y="2112"/>
                <a:ext cx="192" cy="384"/>
              </a:xfrm>
              <a:prstGeom prst="rightArrow">
                <a:avLst>
                  <a:gd name="adj1" fmla="val 50000"/>
                  <a:gd name="adj2" fmla="val 54167"/>
                </a:avLst>
              </a:prstGeom>
              <a:solidFill>
                <a:schemeClr val="hlink"/>
              </a:solidFill>
              <a:ln w="9525">
                <a:solidFill>
                  <a:srgbClr val="CC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 name="AutoShape 14"/>
              <p:cNvSpPr>
                <a:spLocks noChangeArrowheads="1"/>
              </p:cNvSpPr>
              <p:nvPr/>
            </p:nvSpPr>
            <p:spPr bwMode="auto">
              <a:xfrm>
                <a:off x="2496" y="2112"/>
                <a:ext cx="192" cy="384"/>
              </a:xfrm>
              <a:prstGeom prst="rightArrow">
                <a:avLst>
                  <a:gd name="adj1" fmla="val 50000"/>
                  <a:gd name="adj2" fmla="val 54167"/>
                </a:avLst>
              </a:prstGeom>
              <a:solidFill>
                <a:schemeClr val="hlink"/>
              </a:solidFill>
              <a:ln w="9525">
                <a:solidFill>
                  <a:srgbClr val="CC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0" name="AutoShape 15"/>
              <p:cNvSpPr>
                <a:spLocks noChangeArrowheads="1"/>
              </p:cNvSpPr>
              <p:nvPr/>
            </p:nvSpPr>
            <p:spPr bwMode="auto">
              <a:xfrm>
                <a:off x="3504" y="2112"/>
                <a:ext cx="192" cy="384"/>
              </a:xfrm>
              <a:prstGeom prst="rightArrow">
                <a:avLst>
                  <a:gd name="adj1" fmla="val 50000"/>
                  <a:gd name="adj2" fmla="val 54167"/>
                </a:avLst>
              </a:prstGeom>
              <a:solidFill>
                <a:schemeClr val="hlink"/>
              </a:solidFill>
              <a:ln w="9525">
                <a:solidFill>
                  <a:srgbClr val="CC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 name="AutoShape 16"/>
              <p:cNvSpPr>
                <a:spLocks noChangeArrowheads="1"/>
              </p:cNvSpPr>
              <p:nvPr/>
            </p:nvSpPr>
            <p:spPr bwMode="auto">
              <a:xfrm>
                <a:off x="4512" y="2112"/>
                <a:ext cx="192" cy="384"/>
              </a:xfrm>
              <a:prstGeom prst="rightArrow">
                <a:avLst>
                  <a:gd name="adj1" fmla="val 50000"/>
                  <a:gd name="adj2" fmla="val 54167"/>
                </a:avLst>
              </a:prstGeom>
              <a:solidFill>
                <a:schemeClr val="hlink"/>
              </a:solidFill>
              <a:ln w="9525">
                <a:solidFill>
                  <a:srgbClr val="CC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15" name="Rectangle 23"/>
            <p:cNvSpPr>
              <a:spLocks noChangeArrowheads="1"/>
            </p:cNvSpPr>
            <p:nvPr/>
          </p:nvSpPr>
          <p:spPr bwMode="auto">
            <a:xfrm flipV="1">
              <a:off x="570096" y="1137443"/>
              <a:ext cx="442515" cy="13795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1"/>
            <a:lstStyle/>
            <a:p>
              <a:pPr algn="ctr"/>
              <a:endParaRPr lang="en-US"/>
            </a:p>
          </p:txBody>
        </p:sp>
        <p:sp>
          <p:nvSpPr>
            <p:cNvPr id="18" name="AutoShape 40"/>
            <p:cNvSpPr>
              <a:spLocks noChangeArrowheads="1"/>
            </p:cNvSpPr>
            <p:nvPr/>
          </p:nvSpPr>
          <p:spPr bwMode="auto">
            <a:xfrm flipV="1">
              <a:off x="865826" y="1000918"/>
              <a:ext cx="366964" cy="1724025"/>
            </a:xfrm>
            <a:prstGeom prst="rightArrow">
              <a:avLst>
                <a:gd name="adj1" fmla="val 50000"/>
                <a:gd name="adj2" fmla="val 72500"/>
              </a:avLst>
            </a:prstGeom>
            <a:solidFill>
              <a:schemeClr val="hlink"/>
            </a:solidFill>
            <a:ln w="9525">
              <a:solidFill>
                <a:srgbClr val="CC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r>
                <a:rPr lang="en-US" sz="1200" b="1" dirty="0">
                  <a:solidFill>
                    <a:srgbClr val="CC6600"/>
                  </a:solidFill>
                </a:rPr>
                <a:t>Priorities</a:t>
              </a:r>
              <a:endParaRPr lang="en-US" b="1" dirty="0">
                <a:solidFill>
                  <a:srgbClr val="CC6600"/>
                </a:solidFill>
              </a:endParaRPr>
            </a:p>
          </p:txBody>
        </p:sp>
        <p:sp>
          <p:nvSpPr>
            <p:cNvPr id="19" name="Rectangle 41"/>
            <p:cNvSpPr>
              <a:spLocks noChangeArrowheads="1"/>
            </p:cNvSpPr>
            <p:nvPr/>
          </p:nvSpPr>
          <p:spPr bwMode="auto">
            <a:xfrm rot="16200000">
              <a:off x="316387" y="1621442"/>
              <a:ext cx="809625" cy="373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dirty="0" smtClean="0"/>
                <a:t>Situation</a:t>
              </a:r>
              <a:endParaRPr lang="en-US" sz="1200" b="1" dirty="0"/>
            </a:p>
          </p:txBody>
        </p:sp>
      </p:grpSp>
      <p:sp>
        <p:nvSpPr>
          <p:cNvPr id="71" name="TextBox 70"/>
          <p:cNvSpPr txBox="1"/>
          <p:nvPr/>
        </p:nvSpPr>
        <p:spPr>
          <a:xfrm>
            <a:off x="255334" y="114089"/>
            <a:ext cx="8723927" cy="738664"/>
          </a:xfrm>
          <a:prstGeom prst="rect">
            <a:avLst/>
          </a:prstGeom>
          <a:noFill/>
        </p:spPr>
        <p:txBody>
          <a:bodyPr wrap="none" rtlCol="0">
            <a:spAutoFit/>
          </a:bodyPr>
          <a:lstStyle/>
          <a:p>
            <a:pPr algn="ctr"/>
            <a:r>
              <a:rPr lang="en-GB" sz="2400" dirty="0"/>
              <a:t>Creative Change – </a:t>
            </a:r>
            <a:r>
              <a:rPr lang="en-GB" sz="2400" dirty="0" smtClean="0"/>
              <a:t>A ‘Can </a:t>
            </a:r>
            <a:r>
              <a:rPr lang="en-GB" sz="2400" dirty="0"/>
              <a:t>D</a:t>
            </a:r>
            <a:r>
              <a:rPr lang="en-GB" sz="2400" dirty="0" smtClean="0"/>
              <a:t>o</a:t>
            </a:r>
            <a:r>
              <a:rPr lang="en-GB" sz="2400" dirty="0"/>
              <a:t>’ </a:t>
            </a:r>
            <a:r>
              <a:rPr lang="en-GB" sz="2400" dirty="0" smtClean="0"/>
              <a:t>School </a:t>
            </a:r>
            <a:r>
              <a:rPr lang="en-GB" sz="2400" dirty="0"/>
              <a:t>E</a:t>
            </a:r>
            <a:r>
              <a:rPr lang="en-GB" sz="2400" dirty="0" smtClean="0"/>
              <a:t>thos</a:t>
            </a:r>
            <a:endParaRPr lang="en-GB" sz="2400" dirty="0"/>
          </a:p>
          <a:p>
            <a:pPr algn="ctr"/>
            <a:r>
              <a:rPr lang="en-GB" dirty="0" smtClean="0"/>
              <a:t>Kings </a:t>
            </a:r>
            <a:r>
              <a:rPr lang="en-GB" dirty="0"/>
              <a:t>Park Secondary and Scott Sherwood, Live Think Design/Clare Mills, Graphic Facilitator</a:t>
            </a:r>
          </a:p>
        </p:txBody>
      </p:sp>
      <p:sp>
        <p:nvSpPr>
          <p:cNvPr id="89" name="Left Brace 88"/>
          <p:cNvSpPr/>
          <p:nvPr/>
        </p:nvSpPr>
        <p:spPr>
          <a:xfrm>
            <a:off x="3942616" y="2033031"/>
            <a:ext cx="269344" cy="3030837"/>
          </a:xfrm>
          <a:prstGeom prst="leftBrace">
            <a:avLst>
              <a:gd name="adj1" fmla="val 8333"/>
              <a:gd name="adj2" fmla="val 5053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2" name="Pentagon 51"/>
          <p:cNvSpPr/>
          <p:nvPr/>
        </p:nvSpPr>
        <p:spPr>
          <a:xfrm>
            <a:off x="6965905" y="2492896"/>
            <a:ext cx="1710551" cy="886918"/>
          </a:xfrm>
          <a:prstGeom prst="homePlate">
            <a:avLst>
              <a:gd name="adj" fmla="val 308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Practical changes and improvement</a:t>
            </a:r>
            <a:endParaRPr lang="en-GB" sz="1200" dirty="0"/>
          </a:p>
        </p:txBody>
      </p:sp>
      <p:sp>
        <p:nvSpPr>
          <p:cNvPr id="58" name="Rectangle 57"/>
          <p:cNvSpPr/>
          <p:nvPr/>
        </p:nvSpPr>
        <p:spPr>
          <a:xfrm>
            <a:off x="719119" y="2280501"/>
            <a:ext cx="1136543" cy="751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Identify educators with a challenge they are stuck on</a:t>
            </a:r>
            <a:endParaRPr lang="en-GB" dirty="0"/>
          </a:p>
        </p:txBody>
      </p:sp>
      <p:sp>
        <p:nvSpPr>
          <p:cNvPr id="60" name="Rectangle 59"/>
          <p:cNvSpPr/>
          <p:nvPr/>
        </p:nvSpPr>
        <p:spPr>
          <a:xfrm>
            <a:off x="4244157" y="1846660"/>
            <a:ext cx="1020132" cy="6088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Conversations</a:t>
            </a:r>
            <a:endParaRPr lang="en-GB" dirty="0"/>
          </a:p>
        </p:txBody>
      </p:sp>
      <p:sp>
        <p:nvSpPr>
          <p:cNvPr id="61" name="Rectangle 60"/>
          <p:cNvSpPr/>
          <p:nvPr/>
        </p:nvSpPr>
        <p:spPr>
          <a:xfrm>
            <a:off x="4244157" y="2583626"/>
            <a:ext cx="1020132" cy="6088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err="1" smtClean="0"/>
              <a:t>CPD</a:t>
            </a:r>
            <a:r>
              <a:rPr lang="en-GB" sz="1000" dirty="0" smtClean="0"/>
              <a:t>, staff meetings, workshops</a:t>
            </a:r>
            <a:endParaRPr lang="en-GB" dirty="0"/>
          </a:p>
        </p:txBody>
      </p:sp>
      <p:sp>
        <p:nvSpPr>
          <p:cNvPr id="62" name="Rectangle 61"/>
          <p:cNvSpPr/>
          <p:nvPr/>
        </p:nvSpPr>
        <p:spPr>
          <a:xfrm>
            <a:off x="4234335" y="3312884"/>
            <a:ext cx="1020132" cy="6088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Innovative and unpredicted activities</a:t>
            </a:r>
            <a:endParaRPr lang="en-GB" dirty="0"/>
          </a:p>
        </p:txBody>
      </p:sp>
      <p:sp>
        <p:nvSpPr>
          <p:cNvPr id="64" name="Rectangle 63"/>
          <p:cNvSpPr/>
          <p:nvPr/>
        </p:nvSpPr>
        <p:spPr>
          <a:xfrm>
            <a:off x="4211960" y="4044329"/>
            <a:ext cx="1020132" cy="6088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Structured approaches</a:t>
            </a:r>
            <a:endParaRPr lang="en-GB" dirty="0"/>
          </a:p>
        </p:txBody>
      </p:sp>
      <p:sp>
        <p:nvSpPr>
          <p:cNvPr id="65" name="Rectangle 64"/>
          <p:cNvSpPr/>
          <p:nvPr/>
        </p:nvSpPr>
        <p:spPr>
          <a:xfrm>
            <a:off x="4211960" y="4784304"/>
            <a:ext cx="1020132" cy="6088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Inputs with Learners</a:t>
            </a:r>
            <a:endParaRPr lang="en-GB" dirty="0"/>
          </a:p>
        </p:txBody>
      </p:sp>
      <p:sp>
        <p:nvSpPr>
          <p:cNvPr id="76" name="Pentagon 75"/>
          <p:cNvSpPr/>
          <p:nvPr/>
        </p:nvSpPr>
        <p:spPr>
          <a:xfrm>
            <a:off x="5566740" y="2331251"/>
            <a:ext cx="1327157" cy="1283269"/>
          </a:xfrm>
          <a:prstGeom prst="homePlate">
            <a:avLst>
              <a:gd name="adj" fmla="val 237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itchFamily="34" charset="0"/>
              <a:buChar char="•"/>
            </a:pPr>
            <a:r>
              <a:rPr lang="en-GB" sz="1000" dirty="0" smtClean="0"/>
              <a:t>Renewed passion for the challenge</a:t>
            </a:r>
          </a:p>
          <a:p>
            <a:pPr marL="171450" indent="-171450">
              <a:buFont typeface="Arial" pitchFamily="34" charset="0"/>
              <a:buChar char="•"/>
            </a:pPr>
            <a:r>
              <a:rPr lang="en-GB" sz="1000" dirty="0" smtClean="0"/>
              <a:t>New questions</a:t>
            </a:r>
          </a:p>
          <a:p>
            <a:pPr marL="171450" indent="-171450">
              <a:buFont typeface="Arial" pitchFamily="34" charset="0"/>
              <a:buChar char="•"/>
            </a:pPr>
            <a:r>
              <a:rPr lang="en-GB" sz="1000" dirty="0" smtClean="0"/>
              <a:t>New ways of looking at the challenge</a:t>
            </a:r>
            <a:endParaRPr lang="en-GB" sz="1000" dirty="0"/>
          </a:p>
        </p:txBody>
      </p:sp>
      <p:sp>
        <p:nvSpPr>
          <p:cNvPr id="87" name="Pentagon 86"/>
          <p:cNvSpPr/>
          <p:nvPr/>
        </p:nvSpPr>
        <p:spPr>
          <a:xfrm>
            <a:off x="5594108" y="3953550"/>
            <a:ext cx="1496900" cy="1283269"/>
          </a:xfrm>
          <a:prstGeom prst="homePlate">
            <a:avLst>
              <a:gd name="adj" fmla="val 237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t>Develop creative educators</a:t>
            </a:r>
          </a:p>
          <a:p>
            <a:pPr marL="171450" indent="-171450">
              <a:buFont typeface="Arial" pitchFamily="34" charset="0"/>
              <a:buChar char="•"/>
            </a:pPr>
            <a:r>
              <a:rPr lang="en-GB" sz="1000" dirty="0" smtClean="0"/>
              <a:t>More curious</a:t>
            </a:r>
          </a:p>
          <a:p>
            <a:pPr marL="171450" indent="-171450">
              <a:buFont typeface="Arial" pitchFamily="34" charset="0"/>
              <a:buChar char="•"/>
            </a:pPr>
            <a:r>
              <a:rPr lang="en-GB" sz="1000" dirty="0" smtClean="0"/>
              <a:t>More open-minded</a:t>
            </a:r>
          </a:p>
          <a:p>
            <a:pPr marL="171450" indent="-171450">
              <a:buFont typeface="Arial" pitchFamily="34" charset="0"/>
              <a:buChar char="•"/>
            </a:pPr>
            <a:r>
              <a:rPr lang="en-GB" sz="1000" dirty="0" smtClean="0"/>
              <a:t>More imaginative</a:t>
            </a:r>
          </a:p>
          <a:p>
            <a:pPr marL="171450" indent="-171450">
              <a:buFont typeface="Arial" pitchFamily="34" charset="0"/>
              <a:buChar char="•"/>
            </a:pPr>
            <a:r>
              <a:rPr lang="en-GB" sz="1000" dirty="0" smtClean="0"/>
              <a:t>Better problem-solvers</a:t>
            </a:r>
            <a:endParaRPr lang="en-GB" sz="1000" dirty="0"/>
          </a:p>
        </p:txBody>
      </p:sp>
      <p:sp>
        <p:nvSpPr>
          <p:cNvPr id="88" name="Pentagon 87"/>
          <p:cNvSpPr/>
          <p:nvPr/>
        </p:nvSpPr>
        <p:spPr>
          <a:xfrm>
            <a:off x="7179556" y="3916370"/>
            <a:ext cx="1568908" cy="1404981"/>
          </a:xfrm>
          <a:prstGeom prst="homePlate">
            <a:avLst>
              <a:gd name="adj" fmla="val 237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t>Cultural Change</a:t>
            </a:r>
          </a:p>
          <a:p>
            <a:pPr marL="171450" indent="-171450">
              <a:buFont typeface="Arial" pitchFamily="34" charset="0"/>
              <a:buChar char="•"/>
            </a:pPr>
            <a:r>
              <a:rPr lang="en-GB" sz="1000" dirty="0" smtClean="0"/>
              <a:t>More flexible systems</a:t>
            </a:r>
          </a:p>
          <a:p>
            <a:pPr marL="171450" indent="-171450">
              <a:buFont typeface="Arial" pitchFamily="34" charset="0"/>
              <a:buChar char="•"/>
            </a:pPr>
            <a:r>
              <a:rPr lang="en-GB" sz="1000" dirty="0" smtClean="0"/>
              <a:t>More creative establishments</a:t>
            </a:r>
          </a:p>
          <a:p>
            <a:pPr marL="171450" indent="-171450">
              <a:buFont typeface="Arial" pitchFamily="34" charset="0"/>
              <a:buChar char="•"/>
            </a:pPr>
            <a:r>
              <a:rPr lang="en-GB" sz="1000" dirty="0" smtClean="0"/>
              <a:t>More resilient staff</a:t>
            </a:r>
          </a:p>
          <a:p>
            <a:pPr marL="171450" indent="-171450">
              <a:buFont typeface="Arial" pitchFamily="34" charset="0"/>
              <a:buChar char="•"/>
            </a:pPr>
            <a:r>
              <a:rPr lang="en-GB" sz="1000" dirty="0" smtClean="0"/>
              <a:t>More empowered staff</a:t>
            </a:r>
            <a:endParaRPr lang="en-GB" sz="1000" dirty="0"/>
          </a:p>
        </p:txBody>
      </p:sp>
      <p:sp>
        <p:nvSpPr>
          <p:cNvPr id="4" name="Right Brace 3"/>
          <p:cNvSpPr/>
          <p:nvPr/>
        </p:nvSpPr>
        <p:spPr>
          <a:xfrm>
            <a:off x="5264289" y="2033031"/>
            <a:ext cx="302451" cy="3030837"/>
          </a:xfrm>
          <a:prstGeom prst="rightBrace">
            <a:avLst>
              <a:gd name="adj1" fmla="val 8333"/>
              <a:gd name="adj2" fmla="val 3102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0" name="Right Brace 89"/>
          <p:cNvSpPr/>
          <p:nvPr/>
        </p:nvSpPr>
        <p:spPr>
          <a:xfrm>
            <a:off x="5265463" y="2033030"/>
            <a:ext cx="302451" cy="3030837"/>
          </a:xfrm>
          <a:prstGeom prst="rightBrace">
            <a:avLst>
              <a:gd name="adj1" fmla="val 8333"/>
              <a:gd name="adj2" fmla="val 8390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5" name="Pentagon 54"/>
          <p:cNvSpPr/>
          <p:nvPr/>
        </p:nvSpPr>
        <p:spPr>
          <a:xfrm>
            <a:off x="2596771" y="3300011"/>
            <a:ext cx="1327157" cy="54475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Educators and Creative Catalysts collaborate</a:t>
            </a:r>
            <a:endParaRPr lang="en-GB" sz="1000" dirty="0"/>
          </a:p>
        </p:txBody>
      </p:sp>
      <p:sp>
        <p:nvSpPr>
          <p:cNvPr id="59" name="Pentagon 58"/>
          <p:cNvSpPr/>
          <p:nvPr/>
        </p:nvSpPr>
        <p:spPr>
          <a:xfrm>
            <a:off x="1193829" y="3300012"/>
            <a:ext cx="1327157" cy="54475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Match educators with a Creative Catalyst</a:t>
            </a:r>
            <a:endParaRPr lang="en-GB" sz="1000" dirty="0"/>
          </a:p>
        </p:txBody>
      </p:sp>
      <p:cxnSp>
        <p:nvCxnSpPr>
          <p:cNvPr id="93" name="Elbow Connector 92"/>
          <p:cNvCxnSpPr>
            <a:endCxn id="59" idx="1"/>
          </p:cNvCxnSpPr>
          <p:nvPr/>
        </p:nvCxnSpPr>
        <p:spPr>
          <a:xfrm rot="16200000" flipH="1">
            <a:off x="776396" y="3154955"/>
            <a:ext cx="540631" cy="29423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69" name="Folded Corner 68"/>
          <p:cNvSpPr/>
          <p:nvPr/>
        </p:nvSpPr>
        <p:spPr>
          <a:xfrm rot="21171799">
            <a:off x="4234596" y="1697110"/>
            <a:ext cx="1181148" cy="768061"/>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MV Boli" pitchFamily="2" charset="0"/>
                <a:cs typeface="MV Boli" pitchFamily="2" charset="0"/>
              </a:rPr>
              <a:t>Creative writing lessons</a:t>
            </a:r>
            <a:endParaRPr lang="en-GB" sz="1000" dirty="0">
              <a:solidFill>
                <a:schemeClr val="tx1"/>
              </a:solidFill>
              <a:latin typeface="MV Boli" pitchFamily="2" charset="0"/>
              <a:cs typeface="MV Boli" pitchFamily="2" charset="0"/>
            </a:endParaRPr>
          </a:p>
        </p:txBody>
      </p:sp>
      <p:sp>
        <p:nvSpPr>
          <p:cNvPr id="70" name="Rectangle 69"/>
          <p:cNvSpPr/>
          <p:nvPr/>
        </p:nvSpPr>
        <p:spPr>
          <a:xfrm rot="16200000">
            <a:off x="-1560182" y="4077570"/>
            <a:ext cx="4275324" cy="1015663"/>
          </a:xfrm>
          <a:prstGeom prst="rect">
            <a:avLst/>
          </a:prstGeom>
        </p:spPr>
        <p:txBody>
          <a:bodyPr wrap="square">
            <a:spAutoFit/>
          </a:bodyPr>
          <a:lstStyle/>
          <a:p>
            <a:r>
              <a:rPr lang="en-US" sz="1000" dirty="0"/>
              <a:t>We would like to enhance the ethos within the school to be one where pupils, staff and parents have high aspirations and where they develop their resilience to change/developments in a more positive manner.  This requires pupils, staff and parents to be more solution-focused in their approaches </a:t>
            </a:r>
            <a:r>
              <a:rPr lang="en-US" sz="1000" dirty="0" smtClean="0"/>
              <a:t>to</a:t>
            </a:r>
          </a:p>
          <a:p>
            <a:r>
              <a:rPr lang="en-US" sz="1000" dirty="0" smtClean="0"/>
              <a:t>change </a:t>
            </a:r>
            <a:r>
              <a:rPr lang="en-US" sz="1000" dirty="0"/>
              <a:t>and also to develop a positive thinking “can do” </a:t>
            </a:r>
            <a:r>
              <a:rPr lang="en-US" sz="1000" dirty="0" smtClean="0"/>
              <a:t>environment</a:t>
            </a:r>
          </a:p>
          <a:p>
            <a:r>
              <a:rPr lang="en-US" sz="1000" dirty="0" smtClean="0"/>
              <a:t>within </a:t>
            </a:r>
            <a:r>
              <a:rPr lang="en-US" sz="1000" dirty="0"/>
              <a:t>the school.</a:t>
            </a:r>
            <a:endParaRPr lang="en-GB" sz="1000" dirty="0"/>
          </a:p>
        </p:txBody>
      </p:sp>
      <p:sp>
        <p:nvSpPr>
          <p:cNvPr id="72" name="Folded Corner 71"/>
          <p:cNvSpPr/>
          <p:nvPr/>
        </p:nvSpPr>
        <p:spPr>
          <a:xfrm rot="21171799">
            <a:off x="5762117" y="1920331"/>
            <a:ext cx="1344959" cy="936104"/>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MV Boli" pitchFamily="2" charset="0"/>
                <a:cs typeface="MV Boli" pitchFamily="2" charset="0"/>
              </a:rPr>
              <a:t>Alignment of vision between learners and staff</a:t>
            </a:r>
            <a:endParaRPr lang="en-GB" sz="1200" dirty="0">
              <a:solidFill>
                <a:schemeClr val="tx1"/>
              </a:solidFill>
              <a:latin typeface="MV Boli" pitchFamily="2" charset="0"/>
              <a:cs typeface="MV Boli" pitchFamily="2" charset="0"/>
            </a:endParaRPr>
          </a:p>
        </p:txBody>
      </p:sp>
      <p:sp>
        <p:nvSpPr>
          <p:cNvPr id="73" name="Folded Corner 72"/>
          <p:cNvSpPr/>
          <p:nvPr/>
        </p:nvSpPr>
        <p:spPr>
          <a:xfrm rot="21171799">
            <a:off x="6500434" y="2654021"/>
            <a:ext cx="1181148" cy="768061"/>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MV Boli" pitchFamily="2" charset="0"/>
                <a:cs typeface="MV Boli" pitchFamily="2" charset="0"/>
              </a:rPr>
              <a:t>Greater impact in all areas of school </a:t>
            </a:r>
            <a:r>
              <a:rPr lang="en-GB" sz="1000" dirty="0">
                <a:solidFill>
                  <a:schemeClr val="tx1"/>
                </a:solidFill>
                <a:latin typeface="MV Boli" pitchFamily="2" charset="0"/>
                <a:cs typeface="MV Boli" pitchFamily="2" charset="0"/>
              </a:rPr>
              <a:t>b</a:t>
            </a:r>
            <a:r>
              <a:rPr lang="en-GB" sz="1000" dirty="0" smtClean="0">
                <a:solidFill>
                  <a:schemeClr val="tx1"/>
                </a:solidFill>
                <a:latin typeface="MV Boli" pitchFamily="2" charset="0"/>
                <a:cs typeface="MV Boli" pitchFamily="2" charset="0"/>
              </a:rPr>
              <a:t>usiness</a:t>
            </a:r>
            <a:endParaRPr lang="en-GB" sz="1000" dirty="0">
              <a:solidFill>
                <a:schemeClr val="tx1"/>
              </a:solidFill>
              <a:latin typeface="MV Boli" pitchFamily="2" charset="0"/>
              <a:cs typeface="MV Boli" pitchFamily="2" charset="0"/>
            </a:endParaRPr>
          </a:p>
        </p:txBody>
      </p:sp>
      <p:sp>
        <p:nvSpPr>
          <p:cNvPr id="74" name="Folded Corner 73"/>
          <p:cNvSpPr/>
          <p:nvPr/>
        </p:nvSpPr>
        <p:spPr>
          <a:xfrm rot="21171799">
            <a:off x="6917736" y="3535399"/>
            <a:ext cx="1181148" cy="768061"/>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MV Boli" pitchFamily="2" charset="0"/>
                <a:cs typeface="MV Boli" pitchFamily="2" charset="0"/>
              </a:rPr>
              <a:t>Increased trust across the establishment</a:t>
            </a:r>
            <a:endParaRPr lang="en-GB" sz="1000" dirty="0">
              <a:solidFill>
                <a:schemeClr val="tx1"/>
              </a:solidFill>
              <a:latin typeface="MV Boli" pitchFamily="2" charset="0"/>
              <a:cs typeface="MV Boli" pitchFamily="2" charset="0"/>
            </a:endParaRPr>
          </a:p>
        </p:txBody>
      </p:sp>
      <p:sp>
        <p:nvSpPr>
          <p:cNvPr id="75" name="Folded Corner 74"/>
          <p:cNvSpPr/>
          <p:nvPr/>
        </p:nvSpPr>
        <p:spPr>
          <a:xfrm rot="21171799">
            <a:off x="6804100" y="4398362"/>
            <a:ext cx="1181148" cy="768061"/>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MV Boli" pitchFamily="2" charset="0"/>
                <a:cs typeface="MV Boli" pitchFamily="2" charset="0"/>
              </a:rPr>
              <a:t>Willingness to challenge the status </a:t>
            </a:r>
            <a:r>
              <a:rPr lang="en-GB" sz="1000" dirty="0">
                <a:solidFill>
                  <a:schemeClr val="tx1"/>
                </a:solidFill>
                <a:latin typeface="MV Boli" pitchFamily="2" charset="0"/>
                <a:cs typeface="MV Boli" pitchFamily="2" charset="0"/>
              </a:rPr>
              <a:t>q</a:t>
            </a:r>
            <a:r>
              <a:rPr lang="en-GB" sz="1000" dirty="0" smtClean="0">
                <a:solidFill>
                  <a:schemeClr val="tx1"/>
                </a:solidFill>
                <a:latin typeface="MV Boli" pitchFamily="2" charset="0"/>
                <a:cs typeface="MV Boli" pitchFamily="2" charset="0"/>
              </a:rPr>
              <a:t>uo</a:t>
            </a:r>
            <a:endParaRPr lang="en-GB" sz="1000" dirty="0">
              <a:solidFill>
                <a:schemeClr val="tx1"/>
              </a:solidFill>
              <a:latin typeface="MV Boli" pitchFamily="2" charset="0"/>
              <a:cs typeface="MV Boli" pitchFamily="2" charset="0"/>
            </a:endParaRPr>
          </a:p>
        </p:txBody>
      </p:sp>
      <p:sp>
        <p:nvSpPr>
          <p:cNvPr id="77" name="Folded Corner 76"/>
          <p:cNvSpPr/>
          <p:nvPr/>
        </p:nvSpPr>
        <p:spPr>
          <a:xfrm rot="21171799">
            <a:off x="5488213" y="3377645"/>
            <a:ext cx="1344959" cy="1526483"/>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smtClean="0">
              <a:solidFill>
                <a:schemeClr val="tx1"/>
              </a:solidFill>
              <a:latin typeface="MV Boli" pitchFamily="2" charset="0"/>
              <a:cs typeface="MV Boli" pitchFamily="2" charset="0"/>
            </a:endParaRPr>
          </a:p>
          <a:p>
            <a:pPr algn="ctr"/>
            <a:r>
              <a:rPr lang="en-GB" sz="1200" dirty="0" smtClean="0">
                <a:solidFill>
                  <a:schemeClr val="tx1"/>
                </a:solidFill>
                <a:latin typeface="MV Boli" pitchFamily="2" charset="0"/>
                <a:cs typeface="MV Boli" pitchFamily="2" charset="0"/>
              </a:rPr>
              <a:t>Increased listening, confidence, sharing and pride in achievements amongst staff</a:t>
            </a:r>
            <a:endParaRPr lang="en-GB" sz="1200" dirty="0">
              <a:solidFill>
                <a:schemeClr val="tx1"/>
              </a:solidFill>
              <a:latin typeface="MV Boli" pitchFamily="2" charset="0"/>
              <a:cs typeface="MV Boli" pitchFamily="2" charset="0"/>
            </a:endParaRPr>
          </a:p>
        </p:txBody>
      </p:sp>
      <p:sp>
        <p:nvSpPr>
          <p:cNvPr id="78" name="Folded Corner 77"/>
          <p:cNvSpPr/>
          <p:nvPr/>
        </p:nvSpPr>
        <p:spPr>
          <a:xfrm rot="21171799">
            <a:off x="2534856" y="4291259"/>
            <a:ext cx="1181148" cy="768061"/>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MV Boli" pitchFamily="2" charset="0"/>
                <a:cs typeface="MV Boli" pitchFamily="2" charset="0"/>
              </a:rPr>
              <a:t>9 meetings </a:t>
            </a:r>
            <a:r>
              <a:rPr lang="en-GB" sz="1000" dirty="0">
                <a:solidFill>
                  <a:schemeClr val="tx1"/>
                </a:solidFill>
                <a:latin typeface="MV Boli" pitchFamily="2" charset="0"/>
                <a:cs typeface="MV Boli" pitchFamily="2" charset="0"/>
              </a:rPr>
              <a:t>i</a:t>
            </a:r>
            <a:r>
              <a:rPr lang="en-GB" sz="1000" dirty="0" smtClean="0">
                <a:solidFill>
                  <a:schemeClr val="tx1"/>
                </a:solidFill>
                <a:latin typeface="MV Boli" pitchFamily="2" charset="0"/>
                <a:cs typeface="MV Boli" pitchFamily="2" charset="0"/>
              </a:rPr>
              <a:t>nvolving </a:t>
            </a:r>
            <a:r>
              <a:rPr lang="en-GB" sz="1000" dirty="0">
                <a:solidFill>
                  <a:schemeClr val="tx1"/>
                </a:solidFill>
                <a:latin typeface="MV Boli" pitchFamily="2" charset="0"/>
                <a:cs typeface="MV Boli" pitchFamily="2" charset="0"/>
              </a:rPr>
              <a:t>g</a:t>
            </a:r>
            <a:r>
              <a:rPr lang="en-GB" sz="1000" dirty="0" smtClean="0">
                <a:solidFill>
                  <a:schemeClr val="tx1"/>
                </a:solidFill>
                <a:latin typeface="MV Boli" pitchFamily="2" charset="0"/>
                <a:cs typeface="MV Boli" pitchFamily="2" charset="0"/>
              </a:rPr>
              <a:t>roups of staff and learners</a:t>
            </a:r>
            <a:endParaRPr lang="en-GB" sz="1000" dirty="0">
              <a:solidFill>
                <a:schemeClr val="tx1"/>
              </a:solidFill>
              <a:latin typeface="MV Boli" pitchFamily="2" charset="0"/>
              <a:cs typeface="MV Boli" pitchFamily="2" charset="0"/>
            </a:endParaRPr>
          </a:p>
        </p:txBody>
      </p:sp>
      <p:sp>
        <p:nvSpPr>
          <p:cNvPr id="80" name="Folded Corner 79"/>
          <p:cNvSpPr/>
          <p:nvPr/>
        </p:nvSpPr>
        <p:spPr>
          <a:xfrm rot="21171799">
            <a:off x="4094601" y="3881879"/>
            <a:ext cx="1344959" cy="1136245"/>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MV Boli" pitchFamily="2" charset="0"/>
                <a:cs typeface="MV Boli" pitchFamily="2" charset="0"/>
              </a:rPr>
              <a:t>Large scale </a:t>
            </a:r>
            <a:r>
              <a:rPr lang="en-GB" sz="1200" dirty="0">
                <a:solidFill>
                  <a:schemeClr val="tx1"/>
                </a:solidFill>
                <a:latin typeface="MV Boli" pitchFamily="2" charset="0"/>
                <a:cs typeface="MV Boli" pitchFamily="2" charset="0"/>
              </a:rPr>
              <a:t>m</a:t>
            </a:r>
            <a:r>
              <a:rPr lang="en-GB" sz="1200" dirty="0" smtClean="0">
                <a:solidFill>
                  <a:schemeClr val="tx1"/>
                </a:solidFill>
                <a:latin typeface="MV Boli" pitchFamily="2" charset="0"/>
                <a:cs typeface="MV Boli" pitchFamily="2" charset="0"/>
              </a:rPr>
              <a:t>apped </a:t>
            </a:r>
            <a:r>
              <a:rPr lang="en-GB" sz="1200" dirty="0">
                <a:solidFill>
                  <a:schemeClr val="tx1"/>
                </a:solidFill>
                <a:latin typeface="MV Boli" pitchFamily="2" charset="0"/>
                <a:cs typeface="MV Boli" pitchFamily="2" charset="0"/>
              </a:rPr>
              <a:t>v</a:t>
            </a:r>
            <a:r>
              <a:rPr lang="en-GB" sz="1200" dirty="0" smtClean="0">
                <a:solidFill>
                  <a:schemeClr val="tx1"/>
                </a:solidFill>
                <a:latin typeface="MV Boli" pitchFamily="2" charset="0"/>
                <a:cs typeface="MV Boli" pitchFamily="2" charset="0"/>
              </a:rPr>
              <a:t>isuals of the discussions and shared </a:t>
            </a:r>
            <a:r>
              <a:rPr lang="en-GB" sz="1200" dirty="0">
                <a:solidFill>
                  <a:schemeClr val="tx1"/>
                </a:solidFill>
                <a:latin typeface="MV Boli" pitchFamily="2" charset="0"/>
                <a:cs typeface="MV Boli" pitchFamily="2" charset="0"/>
              </a:rPr>
              <a:t>v</a:t>
            </a:r>
            <a:r>
              <a:rPr lang="en-GB" sz="1200" dirty="0" smtClean="0">
                <a:solidFill>
                  <a:schemeClr val="tx1"/>
                </a:solidFill>
                <a:latin typeface="MV Boli" pitchFamily="2" charset="0"/>
                <a:cs typeface="MV Boli" pitchFamily="2" charset="0"/>
              </a:rPr>
              <a:t>isions</a:t>
            </a:r>
            <a:endParaRPr lang="en-GB" sz="1200" dirty="0">
              <a:solidFill>
                <a:schemeClr val="tx1"/>
              </a:solidFill>
              <a:latin typeface="MV Boli" pitchFamily="2" charset="0"/>
              <a:cs typeface="MV Boli" pitchFamily="2" charset="0"/>
            </a:endParaRPr>
          </a:p>
        </p:txBody>
      </p:sp>
      <p:sp>
        <p:nvSpPr>
          <p:cNvPr id="81" name="Folded Corner 80"/>
          <p:cNvSpPr/>
          <p:nvPr/>
        </p:nvSpPr>
        <p:spPr>
          <a:xfrm rot="21171799">
            <a:off x="2526520" y="1995311"/>
            <a:ext cx="1344959" cy="1308485"/>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smtClean="0">
              <a:solidFill>
                <a:schemeClr val="tx1"/>
              </a:solidFill>
              <a:latin typeface="MV Boli" pitchFamily="2" charset="0"/>
              <a:cs typeface="MV Boli" pitchFamily="2" charset="0"/>
            </a:endParaRPr>
          </a:p>
          <a:p>
            <a:pPr algn="ctr"/>
            <a:r>
              <a:rPr lang="en-GB" sz="1200" dirty="0" smtClean="0">
                <a:solidFill>
                  <a:schemeClr val="tx1"/>
                </a:solidFill>
                <a:latin typeface="MV Boli" pitchFamily="2" charset="0"/>
                <a:cs typeface="MV Boli" pitchFamily="2" charset="0"/>
              </a:rPr>
              <a:t>Training on graphic </a:t>
            </a:r>
            <a:r>
              <a:rPr lang="en-GB" sz="1200" dirty="0">
                <a:solidFill>
                  <a:schemeClr val="tx1"/>
                </a:solidFill>
                <a:latin typeface="MV Boli" pitchFamily="2" charset="0"/>
                <a:cs typeface="MV Boli" pitchFamily="2" charset="0"/>
              </a:rPr>
              <a:t>f</a:t>
            </a:r>
            <a:r>
              <a:rPr lang="en-GB" sz="1200" dirty="0" smtClean="0">
                <a:solidFill>
                  <a:schemeClr val="tx1"/>
                </a:solidFill>
                <a:latin typeface="MV Boli" pitchFamily="2" charset="0"/>
                <a:cs typeface="MV Boli" pitchFamily="2" charset="0"/>
              </a:rPr>
              <a:t>acilitation and map </a:t>
            </a:r>
            <a:r>
              <a:rPr lang="en-GB" sz="1200" dirty="0">
                <a:solidFill>
                  <a:schemeClr val="tx1"/>
                </a:solidFill>
                <a:latin typeface="MV Boli" pitchFamily="2" charset="0"/>
                <a:cs typeface="MV Boli" pitchFamily="2" charset="0"/>
              </a:rPr>
              <a:t>p</a:t>
            </a:r>
            <a:r>
              <a:rPr lang="en-GB" sz="1200" dirty="0" smtClean="0">
                <a:solidFill>
                  <a:schemeClr val="tx1"/>
                </a:solidFill>
                <a:latin typeface="MV Boli" pitchFamily="2" charset="0"/>
                <a:cs typeface="MV Boli" pitchFamily="2" charset="0"/>
              </a:rPr>
              <a:t>rocess (staff and learners)</a:t>
            </a:r>
            <a:endParaRPr lang="en-GB" sz="1200" dirty="0">
              <a:solidFill>
                <a:schemeClr val="tx1"/>
              </a:solidFill>
              <a:latin typeface="MV Boli" pitchFamily="2" charset="0"/>
              <a:cs typeface="MV Boli" pitchFamily="2" charset="0"/>
            </a:endParaRPr>
          </a:p>
        </p:txBody>
      </p:sp>
      <p:sp>
        <p:nvSpPr>
          <p:cNvPr id="82" name="Folded Corner 81"/>
          <p:cNvSpPr/>
          <p:nvPr/>
        </p:nvSpPr>
        <p:spPr>
          <a:xfrm rot="21171799">
            <a:off x="7724714" y="2345244"/>
            <a:ext cx="1181148" cy="1017433"/>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MV Boli" pitchFamily="2" charset="0"/>
                <a:cs typeface="MV Boli" pitchFamily="2" charset="0"/>
              </a:rPr>
              <a:t>Sustainable and increased </a:t>
            </a:r>
            <a:r>
              <a:rPr lang="en-GB" sz="1000" dirty="0">
                <a:solidFill>
                  <a:schemeClr val="tx1"/>
                </a:solidFill>
                <a:latin typeface="MV Boli" pitchFamily="2" charset="0"/>
                <a:cs typeface="MV Boli" pitchFamily="2" charset="0"/>
              </a:rPr>
              <a:t>e</a:t>
            </a:r>
            <a:r>
              <a:rPr lang="en-GB" sz="1000" dirty="0" smtClean="0">
                <a:solidFill>
                  <a:schemeClr val="tx1"/>
                </a:solidFill>
                <a:latin typeface="MV Boli" pitchFamily="2" charset="0"/>
                <a:cs typeface="MV Boli" pitchFamily="2" charset="0"/>
              </a:rPr>
              <a:t>mpowerment of staff</a:t>
            </a:r>
            <a:endParaRPr lang="en-GB" sz="1000" dirty="0">
              <a:solidFill>
                <a:schemeClr val="tx1"/>
              </a:solidFill>
              <a:latin typeface="MV Boli" pitchFamily="2" charset="0"/>
              <a:cs typeface="MV Boli" pitchFamily="2" charset="0"/>
            </a:endParaRPr>
          </a:p>
        </p:txBody>
      </p:sp>
      <p:sp>
        <p:nvSpPr>
          <p:cNvPr id="83" name="Folded Corner 82"/>
          <p:cNvSpPr/>
          <p:nvPr/>
        </p:nvSpPr>
        <p:spPr>
          <a:xfrm rot="21171799">
            <a:off x="4131181" y="2270189"/>
            <a:ext cx="1181148" cy="960171"/>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MV Boli" pitchFamily="2" charset="0"/>
                <a:cs typeface="MV Boli" pitchFamily="2" charset="0"/>
              </a:rPr>
              <a:t>New toolkits and activities designed to lead improvement and collaboration</a:t>
            </a:r>
            <a:endParaRPr lang="en-GB" sz="1000" dirty="0">
              <a:solidFill>
                <a:schemeClr val="tx1"/>
              </a:solidFill>
              <a:latin typeface="MV Boli" pitchFamily="2" charset="0"/>
              <a:cs typeface="MV Boli" pitchFamily="2" charset="0"/>
            </a:endParaRPr>
          </a:p>
        </p:txBody>
      </p:sp>
      <p:sp>
        <p:nvSpPr>
          <p:cNvPr id="84" name="Folded Corner 83"/>
          <p:cNvSpPr/>
          <p:nvPr/>
        </p:nvSpPr>
        <p:spPr>
          <a:xfrm rot="21171799">
            <a:off x="7865693" y="4021627"/>
            <a:ext cx="1181148" cy="1066324"/>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smtClean="0">
              <a:solidFill>
                <a:schemeClr val="tx1"/>
              </a:solidFill>
              <a:latin typeface="MV Boli" pitchFamily="2" charset="0"/>
              <a:cs typeface="MV Boli" pitchFamily="2" charset="0"/>
            </a:endParaRPr>
          </a:p>
          <a:p>
            <a:pPr algn="ctr"/>
            <a:r>
              <a:rPr lang="en-GB" sz="1000" dirty="0" smtClean="0">
                <a:solidFill>
                  <a:schemeClr val="tx1"/>
                </a:solidFill>
                <a:latin typeface="MV Boli" pitchFamily="2" charset="0"/>
                <a:cs typeface="MV Boli" pitchFamily="2" charset="0"/>
              </a:rPr>
              <a:t>Increased capacity for continuous improvement across all areas of the school</a:t>
            </a:r>
            <a:endParaRPr lang="en-GB" sz="1000" dirty="0">
              <a:solidFill>
                <a:schemeClr val="tx1"/>
              </a:solidFill>
              <a:latin typeface="MV Boli" pitchFamily="2" charset="0"/>
              <a:cs typeface="MV Boli" pitchFamily="2" charset="0"/>
            </a:endParaRPr>
          </a:p>
        </p:txBody>
      </p:sp>
      <p:sp>
        <p:nvSpPr>
          <p:cNvPr id="85" name="Folded Corner 84"/>
          <p:cNvSpPr/>
          <p:nvPr/>
        </p:nvSpPr>
        <p:spPr>
          <a:xfrm rot="21171799">
            <a:off x="4079312" y="4854699"/>
            <a:ext cx="1181148" cy="768061"/>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MV Boli" pitchFamily="2" charset="0"/>
                <a:cs typeface="MV Boli" pitchFamily="2" charset="0"/>
              </a:rPr>
              <a:t>Mini improvement </a:t>
            </a:r>
            <a:r>
              <a:rPr lang="en-GB" sz="1000" dirty="0">
                <a:solidFill>
                  <a:schemeClr val="tx1"/>
                </a:solidFill>
                <a:latin typeface="MV Boli" pitchFamily="2" charset="0"/>
                <a:cs typeface="MV Boli" pitchFamily="2" charset="0"/>
              </a:rPr>
              <a:t>p</a:t>
            </a:r>
            <a:r>
              <a:rPr lang="en-GB" sz="1000" dirty="0" smtClean="0">
                <a:solidFill>
                  <a:schemeClr val="tx1"/>
                </a:solidFill>
                <a:latin typeface="MV Boli" pitchFamily="2" charset="0"/>
                <a:cs typeface="MV Boli" pitchFamily="2" charset="0"/>
              </a:rPr>
              <a:t>lans</a:t>
            </a:r>
            <a:endParaRPr lang="en-GB" sz="1000" dirty="0">
              <a:solidFill>
                <a:schemeClr val="tx1"/>
              </a:solidFill>
              <a:latin typeface="MV Boli" pitchFamily="2" charset="0"/>
              <a:cs typeface="MV Boli" pitchFamily="2" charset="0"/>
            </a:endParaRPr>
          </a:p>
        </p:txBody>
      </p:sp>
      <p:sp>
        <p:nvSpPr>
          <p:cNvPr id="57" name="Folded Corner 56"/>
          <p:cNvSpPr/>
          <p:nvPr/>
        </p:nvSpPr>
        <p:spPr>
          <a:xfrm rot="21171799">
            <a:off x="5688687" y="4927004"/>
            <a:ext cx="1181148" cy="768061"/>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MV Boli" pitchFamily="2" charset="0"/>
                <a:cs typeface="MV Boli" pitchFamily="2" charset="0"/>
              </a:rPr>
              <a:t>Staff show initiative and lead change</a:t>
            </a:r>
            <a:endParaRPr lang="en-GB" sz="1000" dirty="0">
              <a:solidFill>
                <a:schemeClr val="tx1"/>
              </a:solidFill>
              <a:latin typeface="MV Boli" pitchFamily="2" charset="0"/>
              <a:cs typeface="MV Boli" pitchFamily="2" charset="0"/>
            </a:endParaRPr>
          </a:p>
        </p:txBody>
      </p:sp>
      <p:sp>
        <p:nvSpPr>
          <p:cNvPr id="68" name="Folded Corner 67"/>
          <p:cNvSpPr/>
          <p:nvPr/>
        </p:nvSpPr>
        <p:spPr>
          <a:xfrm rot="21171799">
            <a:off x="2564121" y="3418705"/>
            <a:ext cx="1181148" cy="768061"/>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MV Boli" pitchFamily="2" charset="0"/>
                <a:cs typeface="MV Boli" pitchFamily="2" charset="0"/>
              </a:rPr>
              <a:t>Creative </a:t>
            </a:r>
            <a:r>
              <a:rPr lang="en-GB" sz="1000" dirty="0">
                <a:solidFill>
                  <a:schemeClr val="tx1"/>
                </a:solidFill>
                <a:latin typeface="MV Boli" pitchFamily="2" charset="0"/>
                <a:cs typeface="MV Boli" pitchFamily="2" charset="0"/>
              </a:rPr>
              <a:t>C</a:t>
            </a:r>
            <a:r>
              <a:rPr lang="en-GB" sz="1000" dirty="0" smtClean="0">
                <a:solidFill>
                  <a:schemeClr val="tx1"/>
                </a:solidFill>
                <a:latin typeface="MV Boli" pitchFamily="2" charset="0"/>
                <a:cs typeface="MV Boli" pitchFamily="2" charset="0"/>
              </a:rPr>
              <a:t>onversation </a:t>
            </a:r>
            <a:r>
              <a:rPr lang="en-GB" sz="1000" dirty="0">
                <a:solidFill>
                  <a:schemeClr val="tx1"/>
                </a:solidFill>
                <a:latin typeface="MV Boli" pitchFamily="2" charset="0"/>
                <a:cs typeface="MV Boli" pitchFamily="2" charset="0"/>
              </a:rPr>
              <a:t>t</a:t>
            </a:r>
            <a:r>
              <a:rPr lang="en-GB" sz="1000" dirty="0" smtClean="0">
                <a:solidFill>
                  <a:schemeClr val="tx1"/>
                </a:solidFill>
                <a:latin typeface="MV Boli" pitchFamily="2" charset="0"/>
                <a:cs typeface="MV Boli" pitchFamily="2" charset="0"/>
              </a:rPr>
              <a:t>ool storytelling sessions</a:t>
            </a:r>
            <a:endParaRPr lang="en-GB" sz="1000" dirty="0">
              <a:solidFill>
                <a:schemeClr val="tx1"/>
              </a:solidFill>
              <a:latin typeface="MV Boli" pitchFamily="2" charset="0"/>
              <a:cs typeface="MV Boli" pitchFamily="2" charset="0"/>
            </a:endParaRPr>
          </a:p>
        </p:txBody>
      </p:sp>
      <p:sp>
        <p:nvSpPr>
          <p:cNvPr id="79" name="Folded Corner 78"/>
          <p:cNvSpPr/>
          <p:nvPr/>
        </p:nvSpPr>
        <p:spPr>
          <a:xfrm rot="21171799">
            <a:off x="2736434" y="4927003"/>
            <a:ext cx="1181148" cy="768061"/>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MV Boli" pitchFamily="2" charset="0"/>
                <a:cs typeface="MV Boli" pitchFamily="2" charset="0"/>
              </a:rPr>
              <a:t>PDR away day co-delivered with </a:t>
            </a:r>
            <a:r>
              <a:rPr lang="en-GB" sz="1000" dirty="0" err="1" smtClean="0">
                <a:solidFill>
                  <a:schemeClr val="tx1"/>
                </a:solidFill>
                <a:latin typeface="MV Boli" pitchFamily="2" charset="0"/>
                <a:cs typeface="MV Boli" pitchFamily="2" charset="0"/>
              </a:rPr>
              <a:t>SMT</a:t>
            </a:r>
            <a:endParaRPr lang="en-GB" sz="1000" dirty="0">
              <a:solidFill>
                <a:schemeClr val="tx1"/>
              </a:solidFill>
              <a:latin typeface="MV Boli" pitchFamily="2" charset="0"/>
              <a:cs typeface="MV Boli" pitchFamily="2" charset="0"/>
            </a:endParaRPr>
          </a:p>
        </p:txBody>
      </p:sp>
      <p:sp>
        <p:nvSpPr>
          <p:cNvPr id="86" name="Folded Corner 85"/>
          <p:cNvSpPr/>
          <p:nvPr/>
        </p:nvSpPr>
        <p:spPr>
          <a:xfrm rot="21171799">
            <a:off x="4245755" y="3048076"/>
            <a:ext cx="1181148" cy="768061"/>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MV Boli" pitchFamily="2" charset="0"/>
                <a:cs typeface="MV Boli" pitchFamily="2" charset="0"/>
              </a:rPr>
              <a:t>6 month commitment to change by all staff</a:t>
            </a:r>
            <a:endParaRPr lang="en-GB" sz="1000" dirty="0">
              <a:solidFill>
                <a:schemeClr val="tx1"/>
              </a:solidFill>
              <a:latin typeface="MV Boli" pitchFamily="2" charset="0"/>
              <a:cs typeface="MV Boli" pitchFamily="2" charset="0"/>
            </a:endParaRPr>
          </a:p>
        </p:txBody>
      </p:sp>
    </p:spTree>
    <p:extLst>
      <p:ext uri="{BB962C8B-B14F-4D97-AF65-F5344CB8AC3E}">
        <p14:creationId xmlns:p14="http://schemas.microsoft.com/office/powerpoint/2010/main" val="16872113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2262" y="98629"/>
            <a:ext cx="8892480" cy="954107"/>
          </a:xfrm>
          <a:prstGeom prst="rect">
            <a:avLst/>
          </a:prstGeom>
          <a:ln>
            <a:noFill/>
          </a:ln>
        </p:spPr>
        <p:txBody>
          <a:bodyPr wrap="square">
            <a:spAutoFit/>
          </a:bodyPr>
          <a:lstStyle/>
          <a:p>
            <a:r>
              <a:rPr lang="en-GB" sz="1400" dirty="0" smtClean="0"/>
              <a:t>“One teacher used the Creative Conversation tool for creative writing without any prompting from the catalysts. I believe this shows the desire to be creative in us all, however we can’t start with a blank canvas we must have parameters or we get paralysed by choice.”</a:t>
            </a:r>
          </a:p>
          <a:p>
            <a:pPr algn="r"/>
            <a:r>
              <a:rPr lang="en-GB" sz="1400" dirty="0" smtClean="0"/>
              <a:t>Creative Catalyst</a:t>
            </a:r>
            <a:endParaRPr lang="en-GB" sz="1400" dirty="0"/>
          </a:p>
        </p:txBody>
      </p:sp>
      <p:sp>
        <p:nvSpPr>
          <p:cNvPr id="2" name="Rectangle 1"/>
          <p:cNvSpPr/>
          <p:nvPr/>
        </p:nvSpPr>
        <p:spPr>
          <a:xfrm>
            <a:off x="230474" y="6021288"/>
            <a:ext cx="8774268" cy="738664"/>
          </a:xfrm>
          <a:prstGeom prst="rect">
            <a:avLst/>
          </a:prstGeom>
        </p:spPr>
        <p:txBody>
          <a:bodyPr wrap="square">
            <a:spAutoFit/>
          </a:bodyPr>
          <a:lstStyle/>
          <a:p>
            <a:r>
              <a:rPr lang="en-GB" sz="1400" dirty="0" smtClean="0"/>
              <a:t>“We used </a:t>
            </a:r>
            <a:r>
              <a:rPr lang="en-GB" sz="1400" dirty="0"/>
              <a:t>g</a:t>
            </a:r>
            <a:r>
              <a:rPr lang="en-GB" sz="1400" dirty="0" smtClean="0"/>
              <a:t>raphic facilitation to develop maps of the teachers’ proudest moments, gifts and skills, aspirational visions and nightmare visions. These were condensed into a mini-plan for improvement.”</a:t>
            </a:r>
          </a:p>
          <a:p>
            <a:pPr algn="r"/>
            <a:r>
              <a:rPr lang="en-GB" sz="1400" dirty="0" smtClean="0"/>
              <a:t>Creative Catalyst</a:t>
            </a:r>
            <a:endParaRPr lang="en-GB" sz="1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07964"/>
            <a:ext cx="9180512" cy="4769308"/>
          </a:xfrm>
          <a:prstGeom prst="rect">
            <a:avLst/>
          </a:prstGeom>
        </p:spPr>
      </p:pic>
    </p:spTree>
    <p:extLst>
      <p:ext uri="{BB962C8B-B14F-4D97-AF65-F5344CB8AC3E}">
        <p14:creationId xmlns:p14="http://schemas.microsoft.com/office/powerpoint/2010/main" val="870701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p:cNvSpPr/>
          <p:nvPr/>
        </p:nvSpPr>
        <p:spPr>
          <a:xfrm>
            <a:off x="5659443" y="1916832"/>
            <a:ext cx="928781" cy="309634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800" b="1" dirty="0" smtClean="0">
                <a:solidFill>
                  <a:schemeClr val="tx1"/>
                </a:solidFill>
              </a:rPr>
              <a:t>Short Term</a:t>
            </a:r>
            <a:endParaRPr lang="en-GB" sz="1100" b="1" dirty="0">
              <a:solidFill>
                <a:schemeClr val="tx1"/>
              </a:solidFill>
            </a:endParaRPr>
          </a:p>
        </p:txBody>
      </p:sp>
      <p:sp>
        <p:nvSpPr>
          <p:cNvPr id="66" name="Rectangle 65"/>
          <p:cNvSpPr/>
          <p:nvPr/>
        </p:nvSpPr>
        <p:spPr>
          <a:xfrm>
            <a:off x="6669256" y="1922372"/>
            <a:ext cx="928781" cy="309634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800" b="1" dirty="0" smtClean="0">
                <a:solidFill>
                  <a:schemeClr val="tx1"/>
                </a:solidFill>
              </a:rPr>
              <a:t>Medium Term</a:t>
            </a:r>
            <a:endParaRPr lang="en-GB" sz="1100" b="1" dirty="0">
              <a:solidFill>
                <a:schemeClr val="tx1"/>
              </a:solidFill>
            </a:endParaRPr>
          </a:p>
        </p:txBody>
      </p:sp>
      <p:sp>
        <p:nvSpPr>
          <p:cNvPr id="67" name="Rectangle 66"/>
          <p:cNvSpPr/>
          <p:nvPr/>
        </p:nvSpPr>
        <p:spPr>
          <a:xfrm>
            <a:off x="7675667" y="1911253"/>
            <a:ext cx="928781" cy="309634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800" b="1" dirty="0" smtClean="0">
                <a:solidFill>
                  <a:schemeClr val="tx1"/>
                </a:solidFill>
              </a:rPr>
              <a:t>Long Term</a:t>
            </a:r>
            <a:endParaRPr lang="en-GB" sz="1100" b="1" dirty="0">
              <a:solidFill>
                <a:schemeClr val="tx1"/>
              </a:solidFill>
            </a:endParaRPr>
          </a:p>
        </p:txBody>
      </p:sp>
      <p:grpSp>
        <p:nvGrpSpPr>
          <p:cNvPr id="54" name="Group 53"/>
          <p:cNvGrpSpPr/>
          <p:nvPr/>
        </p:nvGrpSpPr>
        <p:grpSpPr>
          <a:xfrm>
            <a:off x="1049307" y="5733256"/>
            <a:ext cx="7298265" cy="931694"/>
            <a:chOff x="1086003" y="3272631"/>
            <a:chExt cx="7298265" cy="931694"/>
          </a:xfrm>
        </p:grpSpPr>
        <p:sp>
          <p:nvSpPr>
            <p:cNvPr id="10" name="Line 18"/>
            <p:cNvSpPr>
              <a:spLocks noChangeShapeType="1"/>
            </p:cNvSpPr>
            <p:nvPr/>
          </p:nvSpPr>
          <p:spPr bwMode="auto">
            <a:xfrm>
              <a:off x="1086004" y="3694906"/>
              <a:ext cx="272632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 name="Line 19"/>
            <p:cNvSpPr>
              <a:spLocks noChangeShapeType="1"/>
            </p:cNvSpPr>
            <p:nvPr/>
          </p:nvSpPr>
          <p:spPr bwMode="auto">
            <a:xfrm>
              <a:off x="4328238" y="3694906"/>
              <a:ext cx="40560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 name="Text Box 20"/>
            <p:cNvSpPr txBox="1">
              <a:spLocks noChangeArrowheads="1"/>
            </p:cNvSpPr>
            <p:nvPr/>
          </p:nvSpPr>
          <p:spPr bwMode="auto">
            <a:xfrm>
              <a:off x="1086003" y="3696494"/>
              <a:ext cx="281855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900" b="1" dirty="0" smtClean="0"/>
                <a:t>The project team assumed that such diverse challenges would require different approaches – no one saw the synchronicity except for the Creative Catalyst. </a:t>
              </a:r>
              <a:endParaRPr lang="en-US" sz="900" b="1" dirty="0"/>
            </a:p>
          </p:txBody>
        </p:sp>
        <p:sp>
          <p:nvSpPr>
            <p:cNvPr id="13" name="Text Box 21"/>
            <p:cNvSpPr txBox="1">
              <a:spLocks noChangeArrowheads="1"/>
            </p:cNvSpPr>
            <p:nvPr/>
          </p:nvSpPr>
          <p:spPr bwMode="auto">
            <a:xfrm>
              <a:off x="4328238" y="3696494"/>
              <a:ext cx="405603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900" b="1" dirty="0" smtClean="0"/>
                <a:t>To develop a school choir which answers both the </a:t>
              </a:r>
              <a:r>
                <a:rPr lang="en-US" sz="900" b="1" dirty="0" err="1" smtClean="0"/>
                <a:t>maths</a:t>
              </a:r>
              <a:r>
                <a:rPr lang="en-US" sz="900" b="1" dirty="0" smtClean="0"/>
                <a:t> and music focuses of the school improvement plan. To ensure the sustainability of the skills developed in staff through sharing.</a:t>
              </a:r>
              <a:endParaRPr lang="en-US" sz="900" b="1" dirty="0"/>
            </a:p>
          </p:txBody>
        </p:sp>
        <p:sp>
          <p:nvSpPr>
            <p:cNvPr id="36" name="Rectangle 25"/>
            <p:cNvSpPr>
              <a:spLocks noChangeArrowheads="1"/>
            </p:cNvSpPr>
            <p:nvPr/>
          </p:nvSpPr>
          <p:spPr bwMode="auto">
            <a:xfrm>
              <a:off x="1157239" y="3272631"/>
              <a:ext cx="2655092" cy="2762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b="1" dirty="0" smtClean="0"/>
                <a:t>Challenged Assumptions</a:t>
              </a:r>
              <a:endParaRPr lang="en-US" sz="1400" b="1" dirty="0"/>
            </a:p>
          </p:txBody>
        </p:sp>
        <p:sp>
          <p:nvSpPr>
            <p:cNvPr id="29" name="Rectangle 33"/>
            <p:cNvSpPr>
              <a:spLocks noChangeArrowheads="1"/>
            </p:cNvSpPr>
            <p:nvPr/>
          </p:nvSpPr>
          <p:spPr bwMode="auto">
            <a:xfrm>
              <a:off x="4477183" y="3272631"/>
              <a:ext cx="3831535" cy="2762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b="1" dirty="0" smtClean="0"/>
                <a:t>Next Steps</a:t>
              </a:r>
              <a:endParaRPr lang="en-US" sz="1400" b="1" dirty="0"/>
            </a:p>
          </p:txBody>
        </p:sp>
      </p:grpSp>
      <p:grpSp>
        <p:nvGrpSpPr>
          <p:cNvPr id="53" name="Group 52"/>
          <p:cNvGrpSpPr/>
          <p:nvPr/>
        </p:nvGrpSpPr>
        <p:grpSpPr>
          <a:xfrm>
            <a:off x="107504" y="764704"/>
            <a:ext cx="8856984" cy="1724025"/>
            <a:chOff x="534480" y="1000918"/>
            <a:chExt cx="8069967" cy="1724025"/>
          </a:xfrm>
        </p:grpSpPr>
        <p:grpSp>
          <p:nvGrpSpPr>
            <p:cNvPr id="8" name="Group 7"/>
            <p:cNvGrpSpPr>
              <a:grpSpLocks/>
            </p:cNvGrpSpPr>
            <p:nvPr/>
          </p:nvGrpSpPr>
          <p:grpSpPr bwMode="auto">
            <a:xfrm>
              <a:off x="1086004" y="1134268"/>
              <a:ext cx="7518443" cy="690563"/>
              <a:chOff x="624" y="2064"/>
              <a:chExt cx="4896" cy="480"/>
            </a:xfrm>
          </p:grpSpPr>
          <p:sp>
            <p:nvSpPr>
              <p:cNvPr id="43" name="Rectangle 8"/>
              <p:cNvSpPr>
                <a:spLocks noChangeArrowheads="1"/>
              </p:cNvSpPr>
              <p:nvPr/>
            </p:nvSpPr>
            <p:spPr bwMode="auto">
              <a:xfrm>
                <a:off x="624" y="2064"/>
                <a:ext cx="864" cy="4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b="1" dirty="0"/>
                  <a:t>Resources /</a:t>
                </a:r>
              </a:p>
              <a:p>
                <a:pPr algn="ctr"/>
                <a:r>
                  <a:rPr lang="en-US" sz="1200" b="1" dirty="0"/>
                  <a:t>Inputs</a:t>
                </a:r>
              </a:p>
            </p:txBody>
          </p:sp>
          <p:sp>
            <p:nvSpPr>
              <p:cNvPr id="44" name="Rectangle 9"/>
              <p:cNvSpPr>
                <a:spLocks noChangeArrowheads="1"/>
              </p:cNvSpPr>
              <p:nvPr/>
            </p:nvSpPr>
            <p:spPr bwMode="auto">
              <a:xfrm>
                <a:off x="1632" y="2064"/>
                <a:ext cx="864" cy="4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b="1"/>
                  <a:t>Activities</a:t>
                </a:r>
              </a:p>
            </p:txBody>
          </p:sp>
          <p:sp>
            <p:nvSpPr>
              <p:cNvPr id="45" name="Rectangle 10"/>
              <p:cNvSpPr>
                <a:spLocks noChangeArrowheads="1"/>
              </p:cNvSpPr>
              <p:nvPr/>
            </p:nvSpPr>
            <p:spPr bwMode="auto">
              <a:xfrm>
                <a:off x="2640" y="2064"/>
                <a:ext cx="864" cy="4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b="1" dirty="0"/>
                  <a:t>Outputs</a:t>
                </a:r>
              </a:p>
            </p:txBody>
          </p:sp>
          <p:sp>
            <p:nvSpPr>
              <p:cNvPr id="46" name="Rectangle 11"/>
              <p:cNvSpPr>
                <a:spLocks noChangeArrowheads="1"/>
              </p:cNvSpPr>
              <p:nvPr/>
            </p:nvSpPr>
            <p:spPr bwMode="auto">
              <a:xfrm>
                <a:off x="3648" y="2064"/>
                <a:ext cx="864" cy="4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b="1"/>
                  <a:t>Outcomes</a:t>
                </a:r>
              </a:p>
            </p:txBody>
          </p:sp>
          <p:sp>
            <p:nvSpPr>
              <p:cNvPr id="47" name="Rectangle 12"/>
              <p:cNvSpPr>
                <a:spLocks noChangeArrowheads="1"/>
              </p:cNvSpPr>
              <p:nvPr/>
            </p:nvSpPr>
            <p:spPr bwMode="auto">
              <a:xfrm>
                <a:off x="4656" y="2064"/>
                <a:ext cx="864" cy="4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b="1"/>
                  <a:t>Impact</a:t>
                </a:r>
              </a:p>
            </p:txBody>
          </p:sp>
          <p:sp>
            <p:nvSpPr>
              <p:cNvPr id="48" name="AutoShape 13"/>
              <p:cNvSpPr>
                <a:spLocks noChangeArrowheads="1"/>
              </p:cNvSpPr>
              <p:nvPr/>
            </p:nvSpPr>
            <p:spPr bwMode="auto">
              <a:xfrm>
                <a:off x="1488" y="2112"/>
                <a:ext cx="192" cy="384"/>
              </a:xfrm>
              <a:prstGeom prst="rightArrow">
                <a:avLst>
                  <a:gd name="adj1" fmla="val 50000"/>
                  <a:gd name="adj2" fmla="val 54167"/>
                </a:avLst>
              </a:prstGeom>
              <a:solidFill>
                <a:schemeClr val="hlink"/>
              </a:solidFill>
              <a:ln w="9525">
                <a:solidFill>
                  <a:srgbClr val="CC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 name="AutoShape 14"/>
              <p:cNvSpPr>
                <a:spLocks noChangeArrowheads="1"/>
              </p:cNvSpPr>
              <p:nvPr/>
            </p:nvSpPr>
            <p:spPr bwMode="auto">
              <a:xfrm>
                <a:off x="2496" y="2112"/>
                <a:ext cx="192" cy="384"/>
              </a:xfrm>
              <a:prstGeom prst="rightArrow">
                <a:avLst>
                  <a:gd name="adj1" fmla="val 50000"/>
                  <a:gd name="adj2" fmla="val 54167"/>
                </a:avLst>
              </a:prstGeom>
              <a:solidFill>
                <a:schemeClr val="hlink"/>
              </a:solidFill>
              <a:ln w="9525">
                <a:solidFill>
                  <a:srgbClr val="CC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0" name="AutoShape 15"/>
              <p:cNvSpPr>
                <a:spLocks noChangeArrowheads="1"/>
              </p:cNvSpPr>
              <p:nvPr/>
            </p:nvSpPr>
            <p:spPr bwMode="auto">
              <a:xfrm>
                <a:off x="3504" y="2112"/>
                <a:ext cx="192" cy="384"/>
              </a:xfrm>
              <a:prstGeom prst="rightArrow">
                <a:avLst>
                  <a:gd name="adj1" fmla="val 50000"/>
                  <a:gd name="adj2" fmla="val 54167"/>
                </a:avLst>
              </a:prstGeom>
              <a:solidFill>
                <a:schemeClr val="hlink"/>
              </a:solidFill>
              <a:ln w="9525">
                <a:solidFill>
                  <a:srgbClr val="CC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 name="AutoShape 16"/>
              <p:cNvSpPr>
                <a:spLocks noChangeArrowheads="1"/>
              </p:cNvSpPr>
              <p:nvPr/>
            </p:nvSpPr>
            <p:spPr bwMode="auto">
              <a:xfrm>
                <a:off x="4512" y="2112"/>
                <a:ext cx="192" cy="384"/>
              </a:xfrm>
              <a:prstGeom prst="rightArrow">
                <a:avLst>
                  <a:gd name="adj1" fmla="val 50000"/>
                  <a:gd name="adj2" fmla="val 54167"/>
                </a:avLst>
              </a:prstGeom>
              <a:solidFill>
                <a:schemeClr val="hlink"/>
              </a:solidFill>
              <a:ln w="9525">
                <a:solidFill>
                  <a:srgbClr val="CC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15" name="Rectangle 23"/>
            <p:cNvSpPr>
              <a:spLocks noChangeArrowheads="1"/>
            </p:cNvSpPr>
            <p:nvPr/>
          </p:nvSpPr>
          <p:spPr bwMode="auto">
            <a:xfrm flipV="1">
              <a:off x="570096" y="1137443"/>
              <a:ext cx="442515" cy="13795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1"/>
            <a:lstStyle/>
            <a:p>
              <a:pPr algn="ctr"/>
              <a:endParaRPr lang="en-US"/>
            </a:p>
          </p:txBody>
        </p:sp>
        <p:sp>
          <p:nvSpPr>
            <p:cNvPr id="18" name="AutoShape 40"/>
            <p:cNvSpPr>
              <a:spLocks noChangeArrowheads="1"/>
            </p:cNvSpPr>
            <p:nvPr/>
          </p:nvSpPr>
          <p:spPr bwMode="auto">
            <a:xfrm flipV="1">
              <a:off x="865826" y="1000918"/>
              <a:ext cx="366964" cy="1724025"/>
            </a:xfrm>
            <a:prstGeom prst="rightArrow">
              <a:avLst>
                <a:gd name="adj1" fmla="val 50000"/>
                <a:gd name="adj2" fmla="val 72500"/>
              </a:avLst>
            </a:prstGeom>
            <a:solidFill>
              <a:schemeClr val="hlink"/>
            </a:solidFill>
            <a:ln w="9525">
              <a:solidFill>
                <a:srgbClr val="CC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r>
                <a:rPr lang="en-US" sz="1200" b="1" dirty="0">
                  <a:solidFill>
                    <a:srgbClr val="CC6600"/>
                  </a:solidFill>
                </a:rPr>
                <a:t>Priorities</a:t>
              </a:r>
              <a:endParaRPr lang="en-US" b="1" dirty="0">
                <a:solidFill>
                  <a:srgbClr val="CC6600"/>
                </a:solidFill>
              </a:endParaRPr>
            </a:p>
          </p:txBody>
        </p:sp>
        <p:sp>
          <p:nvSpPr>
            <p:cNvPr id="19" name="Rectangle 41"/>
            <p:cNvSpPr>
              <a:spLocks noChangeArrowheads="1"/>
            </p:cNvSpPr>
            <p:nvPr/>
          </p:nvSpPr>
          <p:spPr bwMode="auto">
            <a:xfrm rot="16200000">
              <a:off x="316387" y="1621442"/>
              <a:ext cx="809625" cy="373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dirty="0" smtClean="0"/>
                <a:t>Situation</a:t>
              </a:r>
              <a:endParaRPr lang="en-US" sz="1200" b="1" dirty="0"/>
            </a:p>
          </p:txBody>
        </p:sp>
      </p:grpSp>
      <p:sp>
        <p:nvSpPr>
          <p:cNvPr id="71" name="TextBox 70"/>
          <p:cNvSpPr txBox="1"/>
          <p:nvPr/>
        </p:nvSpPr>
        <p:spPr>
          <a:xfrm>
            <a:off x="515866" y="114089"/>
            <a:ext cx="8202888" cy="738664"/>
          </a:xfrm>
          <a:prstGeom prst="rect">
            <a:avLst/>
          </a:prstGeom>
          <a:noFill/>
        </p:spPr>
        <p:txBody>
          <a:bodyPr wrap="none" rtlCol="0">
            <a:spAutoFit/>
          </a:bodyPr>
          <a:lstStyle/>
          <a:p>
            <a:pPr algn="ctr"/>
            <a:r>
              <a:rPr lang="en-GB" sz="2400" dirty="0" smtClean="0"/>
              <a:t>Creative Change – Understanding Dyscalculia/Teaching Fractions</a:t>
            </a:r>
          </a:p>
          <a:p>
            <a:pPr algn="ctr"/>
            <a:r>
              <a:rPr lang="en-GB" dirty="0" smtClean="0"/>
              <a:t>East Dunbartonshire Education Support Team/</a:t>
            </a:r>
            <a:r>
              <a:rPr lang="en-GB" dirty="0" err="1" smtClean="0"/>
              <a:t>Oxgang</a:t>
            </a:r>
            <a:r>
              <a:rPr lang="en-GB" dirty="0" smtClean="0"/>
              <a:t> Primary and </a:t>
            </a:r>
            <a:r>
              <a:rPr lang="en-GB" dirty="0" err="1" smtClean="0"/>
              <a:t>NYCOS</a:t>
            </a:r>
            <a:endParaRPr lang="en-GB" dirty="0"/>
          </a:p>
        </p:txBody>
      </p:sp>
      <p:sp>
        <p:nvSpPr>
          <p:cNvPr id="89" name="Left Brace 88"/>
          <p:cNvSpPr/>
          <p:nvPr/>
        </p:nvSpPr>
        <p:spPr>
          <a:xfrm>
            <a:off x="3942616" y="2033031"/>
            <a:ext cx="269344" cy="3030837"/>
          </a:xfrm>
          <a:prstGeom prst="leftBrace">
            <a:avLst>
              <a:gd name="adj1" fmla="val 8333"/>
              <a:gd name="adj2" fmla="val 5053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2" name="Pentagon 51"/>
          <p:cNvSpPr/>
          <p:nvPr/>
        </p:nvSpPr>
        <p:spPr>
          <a:xfrm>
            <a:off x="6965905" y="2492896"/>
            <a:ext cx="1710551" cy="886918"/>
          </a:xfrm>
          <a:prstGeom prst="homePlate">
            <a:avLst>
              <a:gd name="adj" fmla="val 308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Practical changes and improvement</a:t>
            </a:r>
            <a:endParaRPr lang="en-GB" sz="1200" dirty="0"/>
          </a:p>
        </p:txBody>
      </p:sp>
      <p:sp>
        <p:nvSpPr>
          <p:cNvPr id="58" name="Rectangle 57"/>
          <p:cNvSpPr/>
          <p:nvPr/>
        </p:nvSpPr>
        <p:spPr>
          <a:xfrm>
            <a:off x="1049308" y="1955623"/>
            <a:ext cx="1136543" cy="751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Identify educators with a challenge they are stuck on</a:t>
            </a:r>
            <a:endParaRPr lang="en-GB" dirty="0"/>
          </a:p>
        </p:txBody>
      </p:sp>
      <p:sp>
        <p:nvSpPr>
          <p:cNvPr id="60" name="Rectangle 59"/>
          <p:cNvSpPr/>
          <p:nvPr/>
        </p:nvSpPr>
        <p:spPr>
          <a:xfrm>
            <a:off x="4244157" y="1846660"/>
            <a:ext cx="1020132" cy="6088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Conversations</a:t>
            </a:r>
            <a:endParaRPr lang="en-GB" dirty="0"/>
          </a:p>
        </p:txBody>
      </p:sp>
      <p:sp>
        <p:nvSpPr>
          <p:cNvPr id="61" name="Rectangle 60"/>
          <p:cNvSpPr/>
          <p:nvPr/>
        </p:nvSpPr>
        <p:spPr>
          <a:xfrm>
            <a:off x="4244157" y="2583626"/>
            <a:ext cx="1020132" cy="6088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err="1" smtClean="0"/>
              <a:t>CPD</a:t>
            </a:r>
            <a:r>
              <a:rPr lang="en-GB" sz="1000" dirty="0" smtClean="0"/>
              <a:t>, staff meetings, workshops</a:t>
            </a:r>
            <a:endParaRPr lang="en-GB" dirty="0"/>
          </a:p>
        </p:txBody>
      </p:sp>
      <p:sp>
        <p:nvSpPr>
          <p:cNvPr id="62" name="Rectangle 61"/>
          <p:cNvSpPr/>
          <p:nvPr/>
        </p:nvSpPr>
        <p:spPr>
          <a:xfrm>
            <a:off x="4234335" y="3312884"/>
            <a:ext cx="1020132" cy="6088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Innovative and unpredicted activities</a:t>
            </a:r>
            <a:endParaRPr lang="en-GB" dirty="0"/>
          </a:p>
        </p:txBody>
      </p:sp>
      <p:sp>
        <p:nvSpPr>
          <p:cNvPr id="64" name="Rectangle 63"/>
          <p:cNvSpPr/>
          <p:nvPr/>
        </p:nvSpPr>
        <p:spPr>
          <a:xfrm>
            <a:off x="4211960" y="4044329"/>
            <a:ext cx="1020132" cy="6088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Structured approaches</a:t>
            </a:r>
            <a:endParaRPr lang="en-GB" dirty="0"/>
          </a:p>
        </p:txBody>
      </p:sp>
      <p:sp>
        <p:nvSpPr>
          <p:cNvPr id="65" name="Rectangle 64"/>
          <p:cNvSpPr/>
          <p:nvPr/>
        </p:nvSpPr>
        <p:spPr>
          <a:xfrm>
            <a:off x="4211960" y="4784304"/>
            <a:ext cx="1020132" cy="6088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Inputs with Learners</a:t>
            </a:r>
            <a:endParaRPr lang="en-GB" dirty="0"/>
          </a:p>
        </p:txBody>
      </p:sp>
      <p:sp>
        <p:nvSpPr>
          <p:cNvPr id="76" name="Pentagon 75"/>
          <p:cNvSpPr/>
          <p:nvPr/>
        </p:nvSpPr>
        <p:spPr>
          <a:xfrm>
            <a:off x="5566740" y="2331251"/>
            <a:ext cx="1327157" cy="1283269"/>
          </a:xfrm>
          <a:prstGeom prst="homePlate">
            <a:avLst>
              <a:gd name="adj" fmla="val 237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itchFamily="34" charset="0"/>
              <a:buChar char="•"/>
            </a:pPr>
            <a:r>
              <a:rPr lang="en-GB" sz="1000" dirty="0" smtClean="0"/>
              <a:t>Renewed passion for the challenge</a:t>
            </a:r>
          </a:p>
          <a:p>
            <a:pPr marL="171450" indent="-171450">
              <a:buFont typeface="Arial" pitchFamily="34" charset="0"/>
              <a:buChar char="•"/>
            </a:pPr>
            <a:r>
              <a:rPr lang="en-GB" sz="1000" dirty="0" smtClean="0"/>
              <a:t>New questions</a:t>
            </a:r>
          </a:p>
          <a:p>
            <a:pPr marL="171450" indent="-171450">
              <a:buFont typeface="Arial" pitchFamily="34" charset="0"/>
              <a:buChar char="•"/>
            </a:pPr>
            <a:r>
              <a:rPr lang="en-GB" sz="1000" dirty="0" smtClean="0"/>
              <a:t>New ways of looking at the challenge</a:t>
            </a:r>
            <a:endParaRPr lang="en-GB" sz="1000" dirty="0"/>
          </a:p>
        </p:txBody>
      </p:sp>
      <p:sp>
        <p:nvSpPr>
          <p:cNvPr id="87" name="Pentagon 86"/>
          <p:cNvSpPr/>
          <p:nvPr/>
        </p:nvSpPr>
        <p:spPr>
          <a:xfrm>
            <a:off x="5594108" y="3953550"/>
            <a:ext cx="1496900" cy="1283269"/>
          </a:xfrm>
          <a:prstGeom prst="homePlate">
            <a:avLst>
              <a:gd name="adj" fmla="val 237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t>Develop creative educators</a:t>
            </a:r>
          </a:p>
          <a:p>
            <a:pPr marL="171450" indent="-171450">
              <a:buFont typeface="Arial" pitchFamily="34" charset="0"/>
              <a:buChar char="•"/>
            </a:pPr>
            <a:r>
              <a:rPr lang="en-GB" sz="1000" dirty="0" smtClean="0"/>
              <a:t>More curious</a:t>
            </a:r>
          </a:p>
          <a:p>
            <a:pPr marL="171450" indent="-171450">
              <a:buFont typeface="Arial" pitchFamily="34" charset="0"/>
              <a:buChar char="•"/>
            </a:pPr>
            <a:r>
              <a:rPr lang="en-GB" sz="1000" dirty="0" smtClean="0"/>
              <a:t>More open-minded</a:t>
            </a:r>
          </a:p>
          <a:p>
            <a:pPr marL="171450" indent="-171450">
              <a:buFont typeface="Arial" pitchFamily="34" charset="0"/>
              <a:buChar char="•"/>
            </a:pPr>
            <a:r>
              <a:rPr lang="en-GB" sz="1000" dirty="0" smtClean="0"/>
              <a:t>More imaginative</a:t>
            </a:r>
          </a:p>
          <a:p>
            <a:pPr marL="171450" indent="-171450">
              <a:buFont typeface="Arial" pitchFamily="34" charset="0"/>
              <a:buChar char="•"/>
            </a:pPr>
            <a:r>
              <a:rPr lang="en-GB" sz="1000" dirty="0" smtClean="0"/>
              <a:t>Better problem-solvers</a:t>
            </a:r>
            <a:endParaRPr lang="en-GB" sz="1000" dirty="0"/>
          </a:p>
        </p:txBody>
      </p:sp>
      <p:sp>
        <p:nvSpPr>
          <p:cNvPr id="88" name="Pentagon 87"/>
          <p:cNvSpPr/>
          <p:nvPr/>
        </p:nvSpPr>
        <p:spPr>
          <a:xfrm>
            <a:off x="7179556" y="3916370"/>
            <a:ext cx="1568908" cy="1404981"/>
          </a:xfrm>
          <a:prstGeom prst="homePlate">
            <a:avLst>
              <a:gd name="adj" fmla="val 237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t>Cultural Change</a:t>
            </a:r>
          </a:p>
          <a:p>
            <a:pPr marL="171450" indent="-171450">
              <a:buFont typeface="Arial" pitchFamily="34" charset="0"/>
              <a:buChar char="•"/>
            </a:pPr>
            <a:r>
              <a:rPr lang="en-GB" sz="1000" dirty="0" smtClean="0"/>
              <a:t>More flexible systems</a:t>
            </a:r>
          </a:p>
          <a:p>
            <a:pPr marL="171450" indent="-171450">
              <a:buFont typeface="Arial" pitchFamily="34" charset="0"/>
              <a:buChar char="•"/>
            </a:pPr>
            <a:r>
              <a:rPr lang="en-GB" sz="1000" dirty="0" smtClean="0"/>
              <a:t>More creative establishments</a:t>
            </a:r>
          </a:p>
          <a:p>
            <a:pPr marL="171450" indent="-171450">
              <a:buFont typeface="Arial" pitchFamily="34" charset="0"/>
              <a:buChar char="•"/>
            </a:pPr>
            <a:r>
              <a:rPr lang="en-GB" sz="1000" dirty="0" smtClean="0"/>
              <a:t>More resilient staff</a:t>
            </a:r>
          </a:p>
          <a:p>
            <a:pPr marL="171450" indent="-171450">
              <a:buFont typeface="Arial" pitchFamily="34" charset="0"/>
              <a:buChar char="•"/>
            </a:pPr>
            <a:r>
              <a:rPr lang="en-GB" sz="1000" dirty="0" smtClean="0"/>
              <a:t>More empowered staff</a:t>
            </a:r>
            <a:endParaRPr lang="en-GB" sz="1000" dirty="0"/>
          </a:p>
        </p:txBody>
      </p:sp>
      <p:sp>
        <p:nvSpPr>
          <p:cNvPr id="4" name="Right Brace 3"/>
          <p:cNvSpPr/>
          <p:nvPr/>
        </p:nvSpPr>
        <p:spPr>
          <a:xfrm>
            <a:off x="5264289" y="2033031"/>
            <a:ext cx="302451" cy="3030837"/>
          </a:xfrm>
          <a:prstGeom prst="rightBrace">
            <a:avLst>
              <a:gd name="adj1" fmla="val 8333"/>
              <a:gd name="adj2" fmla="val 3102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0" name="Right Brace 89"/>
          <p:cNvSpPr/>
          <p:nvPr/>
        </p:nvSpPr>
        <p:spPr>
          <a:xfrm>
            <a:off x="5265463" y="2033030"/>
            <a:ext cx="302451" cy="3030837"/>
          </a:xfrm>
          <a:prstGeom prst="rightBrace">
            <a:avLst>
              <a:gd name="adj1" fmla="val 8333"/>
              <a:gd name="adj2" fmla="val 8390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5" name="Pentagon 54"/>
          <p:cNvSpPr/>
          <p:nvPr/>
        </p:nvSpPr>
        <p:spPr>
          <a:xfrm>
            <a:off x="2596771" y="3300011"/>
            <a:ext cx="1327157" cy="54475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Educators and Creative Catalysts collaborate</a:t>
            </a:r>
            <a:endParaRPr lang="en-GB" sz="1000" dirty="0"/>
          </a:p>
        </p:txBody>
      </p:sp>
      <p:sp>
        <p:nvSpPr>
          <p:cNvPr id="59" name="Pentagon 58"/>
          <p:cNvSpPr/>
          <p:nvPr/>
        </p:nvSpPr>
        <p:spPr>
          <a:xfrm>
            <a:off x="1193829" y="3300012"/>
            <a:ext cx="1327157" cy="54475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Match educators with a Creative Catalyst</a:t>
            </a:r>
            <a:endParaRPr lang="en-GB" sz="1000" dirty="0"/>
          </a:p>
        </p:txBody>
      </p:sp>
      <p:cxnSp>
        <p:nvCxnSpPr>
          <p:cNvPr id="93" name="Elbow Connector 92"/>
          <p:cNvCxnSpPr>
            <a:stCxn id="58" idx="2"/>
            <a:endCxn id="59" idx="0"/>
          </p:cNvCxnSpPr>
          <p:nvPr/>
        </p:nvCxnSpPr>
        <p:spPr>
          <a:xfrm rot="16200000" flipH="1">
            <a:off x="1372833" y="2951625"/>
            <a:ext cx="593133" cy="103639"/>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69" name="Folded Corner 68"/>
          <p:cNvSpPr/>
          <p:nvPr/>
        </p:nvSpPr>
        <p:spPr>
          <a:xfrm rot="21171799">
            <a:off x="1392801" y="2859550"/>
            <a:ext cx="1181148" cy="768061"/>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MV Boli" pitchFamily="2" charset="0"/>
                <a:cs typeface="MV Boli" pitchFamily="2" charset="0"/>
              </a:rPr>
              <a:t>Match educators to each </a:t>
            </a:r>
            <a:r>
              <a:rPr lang="en-GB" sz="1000" dirty="0">
                <a:solidFill>
                  <a:schemeClr val="tx1"/>
                </a:solidFill>
                <a:latin typeface="MV Boli" pitchFamily="2" charset="0"/>
                <a:cs typeface="MV Boli" pitchFamily="2" charset="0"/>
              </a:rPr>
              <a:t>o</a:t>
            </a:r>
            <a:r>
              <a:rPr lang="en-GB" sz="1000" dirty="0" smtClean="0">
                <a:solidFill>
                  <a:schemeClr val="tx1"/>
                </a:solidFill>
                <a:latin typeface="MV Boli" pitchFamily="2" charset="0"/>
                <a:cs typeface="MV Boli" pitchFamily="2" charset="0"/>
              </a:rPr>
              <a:t>ther</a:t>
            </a:r>
            <a:endParaRPr lang="en-GB" sz="1000" dirty="0">
              <a:solidFill>
                <a:schemeClr val="tx1"/>
              </a:solidFill>
              <a:latin typeface="MV Boli" pitchFamily="2" charset="0"/>
              <a:cs typeface="MV Boli" pitchFamily="2" charset="0"/>
            </a:endParaRPr>
          </a:p>
        </p:txBody>
      </p:sp>
      <p:sp>
        <p:nvSpPr>
          <p:cNvPr id="2" name="Rectangle 1"/>
          <p:cNvSpPr/>
          <p:nvPr/>
        </p:nvSpPr>
        <p:spPr>
          <a:xfrm rot="16200000">
            <a:off x="-457919" y="3113231"/>
            <a:ext cx="2156383" cy="1169551"/>
          </a:xfrm>
          <a:prstGeom prst="rect">
            <a:avLst/>
          </a:prstGeom>
        </p:spPr>
        <p:txBody>
          <a:bodyPr wrap="square">
            <a:spAutoFit/>
          </a:bodyPr>
          <a:lstStyle/>
          <a:p>
            <a:r>
              <a:rPr lang="en-US" sz="1000" dirty="0"/>
              <a:t>The change I would like to make is for teachers, initially,...... developing the recognition/understanding of  the impact this disability can have on a </a:t>
            </a:r>
            <a:r>
              <a:rPr lang="en-US" sz="1000" dirty="0" smtClean="0"/>
              <a:t>learner. I </a:t>
            </a:r>
            <a:r>
              <a:rPr lang="en-US" sz="1000" dirty="0"/>
              <a:t>would like learners to have the right support to challenge this particular barrier to learning.</a:t>
            </a:r>
            <a:endParaRPr lang="en-GB" sz="1000" dirty="0"/>
          </a:p>
        </p:txBody>
      </p:sp>
      <p:sp>
        <p:nvSpPr>
          <p:cNvPr id="3" name="Rectangle 2"/>
          <p:cNvSpPr/>
          <p:nvPr/>
        </p:nvSpPr>
        <p:spPr>
          <a:xfrm rot="16200000">
            <a:off x="-399026" y="5296131"/>
            <a:ext cx="1869605" cy="1015663"/>
          </a:xfrm>
          <a:prstGeom prst="rect">
            <a:avLst/>
          </a:prstGeom>
        </p:spPr>
        <p:txBody>
          <a:bodyPr wrap="square">
            <a:spAutoFit/>
          </a:bodyPr>
          <a:lstStyle/>
          <a:p>
            <a:r>
              <a:rPr lang="en-US" sz="1000" dirty="0"/>
              <a:t>As an art school graduate I like to think that I usually approach teaching &amp; learning in an innovative way, but Numeracy &amp; Mathematics is an area that I struggle to plan creatively in.</a:t>
            </a:r>
            <a:endParaRPr lang="en-GB" sz="1000" dirty="0"/>
          </a:p>
        </p:txBody>
      </p:sp>
      <p:sp>
        <p:nvSpPr>
          <p:cNvPr id="70" name="Folded Corner 69"/>
          <p:cNvSpPr/>
          <p:nvPr/>
        </p:nvSpPr>
        <p:spPr>
          <a:xfrm rot="21171799">
            <a:off x="5583544" y="3819901"/>
            <a:ext cx="1181148" cy="768061"/>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MV Boli" pitchFamily="2" charset="0"/>
                <a:cs typeface="MV Boli" pitchFamily="2" charset="0"/>
              </a:rPr>
              <a:t>Continued partnership working with </a:t>
            </a:r>
            <a:r>
              <a:rPr lang="en-GB" sz="1000" dirty="0" err="1" smtClean="0">
                <a:solidFill>
                  <a:schemeClr val="tx1"/>
                </a:solidFill>
                <a:latin typeface="MV Boli" pitchFamily="2" charset="0"/>
                <a:cs typeface="MV Boli" pitchFamily="2" charset="0"/>
              </a:rPr>
              <a:t>NYCOS</a:t>
            </a:r>
            <a:endParaRPr lang="en-GB" sz="1000" dirty="0">
              <a:solidFill>
                <a:schemeClr val="tx1"/>
              </a:solidFill>
              <a:latin typeface="MV Boli" pitchFamily="2" charset="0"/>
              <a:cs typeface="MV Boli" pitchFamily="2" charset="0"/>
            </a:endParaRPr>
          </a:p>
        </p:txBody>
      </p:sp>
      <p:sp>
        <p:nvSpPr>
          <p:cNvPr id="72" name="Folded Corner 71"/>
          <p:cNvSpPr/>
          <p:nvPr/>
        </p:nvSpPr>
        <p:spPr>
          <a:xfrm rot="21171799">
            <a:off x="4153024" y="4435500"/>
            <a:ext cx="1181148" cy="768061"/>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MV Boli" pitchFamily="2" charset="0"/>
                <a:cs typeface="MV Boli" pitchFamily="2" charset="0"/>
              </a:rPr>
              <a:t>School choir established and funded</a:t>
            </a:r>
            <a:endParaRPr lang="en-GB" sz="1000" dirty="0">
              <a:solidFill>
                <a:schemeClr val="tx1"/>
              </a:solidFill>
              <a:latin typeface="MV Boli" pitchFamily="2" charset="0"/>
              <a:cs typeface="MV Boli" pitchFamily="2" charset="0"/>
            </a:endParaRPr>
          </a:p>
        </p:txBody>
      </p:sp>
      <p:pic>
        <p:nvPicPr>
          <p:cNvPr id="73" name="Picture 7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469455">
            <a:off x="2368654" y="2365191"/>
            <a:ext cx="1228874" cy="847923"/>
          </a:xfrm>
          <a:prstGeom prst="rect">
            <a:avLst/>
          </a:prstGeom>
        </p:spPr>
      </p:pic>
      <p:sp>
        <p:nvSpPr>
          <p:cNvPr id="68" name="Folded Corner 67"/>
          <p:cNvSpPr/>
          <p:nvPr/>
        </p:nvSpPr>
        <p:spPr>
          <a:xfrm rot="21171799">
            <a:off x="2603844" y="3024727"/>
            <a:ext cx="1344959" cy="127178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MV Boli" pitchFamily="2" charset="0"/>
                <a:cs typeface="MV Boli" pitchFamily="2" charset="0"/>
              </a:rPr>
              <a:t>Creative catalysts identified cross-over between two diverse challenges</a:t>
            </a:r>
            <a:endParaRPr lang="en-GB" sz="1200" dirty="0">
              <a:solidFill>
                <a:schemeClr val="tx1"/>
              </a:solidFill>
              <a:latin typeface="MV Boli" pitchFamily="2" charset="0"/>
              <a:cs typeface="MV Boli" pitchFamily="2" charset="0"/>
            </a:endParaRPr>
          </a:p>
        </p:txBody>
      </p:sp>
      <p:sp>
        <p:nvSpPr>
          <p:cNvPr id="74" name="Folded Corner 73"/>
          <p:cNvSpPr/>
          <p:nvPr/>
        </p:nvSpPr>
        <p:spPr>
          <a:xfrm rot="21171799">
            <a:off x="4223853" y="2139926"/>
            <a:ext cx="1181148" cy="1417714"/>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MV Boli" pitchFamily="2" charset="0"/>
                <a:cs typeface="MV Boli" pitchFamily="2" charset="0"/>
              </a:rPr>
              <a:t>Co-delivered music, rhythm and maths workshops with learners in both areas</a:t>
            </a:r>
            <a:endParaRPr lang="en-GB" sz="1000" dirty="0">
              <a:solidFill>
                <a:schemeClr val="tx1"/>
              </a:solidFill>
              <a:latin typeface="MV Boli" pitchFamily="2" charset="0"/>
              <a:cs typeface="MV Boli" pitchFamily="2" charset="0"/>
            </a:endParaRPr>
          </a:p>
        </p:txBody>
      </p:sp>
      <p:sp>
        <p:nvSpPr>
          <p:cNvPr id="75" name="Folded Corner 74"/>
          <p:cNvSpPr/>
          <p:nvPr/>
        </p:nvSpPr>
        <p:spPr>
          <a:xfrm rot="21171799">
            <a:off x="4210328" y="3618844"/>
            <a:ext cx="1181148" cy="768061"/>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MV Boli" pitchFamily="2" charset="0"/>
                <a:cs typeface="MV Boli" pitchFamily="2" charset="0"/>
              </a:rPr>
              <a:t>Professional learning delivered</a:t>
            </a:r>
            <a:endParaRPr lang="en-GB" sz="1000" dirty="0">
              <a:solidFill>
                <a:schemeClr val="tx1"/>
              </a:solidFill>
              <a:latin typeface="MV Boli" pitchFamily="2" charset="0"/>
              <a:cs typeface="MV Boli" pitchFamily="2" charset="0"/>
            </a:endParaRPr>
          </a:p>
        </p:txBody>
      </p:sp>
      <p:sp>
        <p:nvSpPr>
          <p:cNvPr id="77" name="Folded Corner 76"/>
          <p:cNvSpPr/>
          <p:nvPr/>
        </p:nvSpPr>
        <p:spPr>
          <a:xfrm rot="21171799">
            <a:off x="5653545" y="2446527"/>
            <a:ext cx="1181148" cy="768061"/>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smtClean="0">
              <a:solidFill>
                <a:schemeClr val="tx1"/>
              </a:solidFill>
              <a:latin typeface="MV Boli" pitchFamily="2" charset="0"/>
              <a:cs typeface="MV Boli" pitchFamily="2" charset="0"/>
            </a:endParaRPr>
          </a:p>
          <a:p>
            <a:pPr algn="ctr"/>
            <a:r>
              <a:rPr lang="en-GB" sz="1000" dirty="0" smtClean="0">
                <a:solidFill>
                  <a:schemeClr val="tx1"/>
                </a:solidFill>
                <a:latin typeface="MV Boli" pitchFamily="2" charset="0"/>
                <a:cs typeface="MV Boli" pitchFamily="2" charset="0"/>
              </a:rPr>
              <a:t>New music and maths related teaching </a:t>
            </a:r>
            <a:r>
              <a:rPr lang="en-GB" sz="1000" dirty="0">
                <a:solidFill>
                  <a:schemeClr val="tx1"/>
                </a:solidFill>
                <a:latin typeface="MV Boli" pitchFamily="2" charset="0"/>
                <a:cs typeface="MV Boli" pitchFamily="2" charset="0"/>
              </a:rPr>
              <a:t>s</a:t>
            </a:r>
            <a:r>
              <a:rPr lang="en-GB" sz="1000" dirty="0" smtClean="0">
                <a:solidFill>
                  <a:schemeClr val="tx1"/>
                </a:solidFill>
                <a:latin typeface="MV Boli" pitchFamily="2" charset="0"/>
                <a:cs typeface="MV Boli" pitchFamily="2" charset="0"/>
              </a:rPr>
              <a:t>kills developed</a:t>
            </a:r>
            <a:endParaRPr lang="en-GB" sz="1000" dirty="0">
              <a:solidFill>
                <a:schemeClr val="tx1"/>
              </a:solidFill>
              <a:latin typeface="MV Boli" pitchFamily="2" charset="0"/>
              <a:cs typeface="MV Boli" pitchFamily="2" charset="0"/>
            </a:endParaRPr>
          </a:p>
        </p:txBody>
      </p:sp>
      <p:sp>
        <p:nvSpPr>
          <p:cNvPr id="78" name="Folded Corner 77"/>
          <p:cNvSpPr/>
          <p:nvPr/>
        </p:nvSpPr>
        <p:spPr>
          <a:xfrm rot="21171799">
            <a:off x="6647034" y="3114116"/>
            <a:ext cx="1181148" cy="1020397"/>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MV Boli" pitchFamily="2" charset="0"/>
                <a:cs typeface="MV Boli" pitchFamily="2" charset="0"/>
              </a:rPr>
              <a:t>Increased understanding of inter-disciplinary </a:t>
            </a:r>
            <a:r>
              <a:rPr lang="en-GB" sz="1000" dirty="0">
                <a:solidFill>
                  <a:schemeClr val="tx1"/>
                </a:solidFill>
                <a:latin typeface="MV Boli" pitchFamily="2" charset="0"/>
                <a:cs typeface="MV Boli" pitchFamily="2" charset="0"/>
              </a:rPr>
              <a:t>l</a:t>
            </a:r>
            <a:r>
              <a:rPr lang="en-GB" sz="1000" dirty="0" smtClean="0">
                <a:solidFill>
                  <a:schemeClr val="tx1"/>
                </a:solidFill>
                <a:latin typeface="MV Boli" pitchFamily="2" charset="0"/>
                <a:cs typeface="MV Boli" pitchFamily="2" charset="0"/>
              </a:rPr>
              <a:t>earning</a:t>
            </a:r>
            <a:endParaRPr lang="en-GB" sz="1000" dirty="0">
              <a:solidFill>
                <a:schemeClr val="tx1"/>
              </a:solidFill>
              <a:latin typeface="MV Boli" pitchFamily="2" charset="0"/>
              <a:cs typeface="MV Boli" pitchFamily="2" charset="0"/>
            </a:endParaRPr>
          </a:p>
        </p:txBody>
      </p:sp>
      <p:sp>
        <p:nvSpPr>
          <p:cNvPr id="79" name="Folded Corner 78"/>
          <p:cNvSpPr/>
          <p:nvPr/>
        </p:nvSpPr>
        <p:spPr>
          <a:xfrm rot="21171799">
            <a:off x="7524181" y="3886687"/>
            <a:ext cx="1181148" cy="768061"/>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MV Boli" pitchFamily="2" charset="0"/>
                <a:cs typeface="MV Boli" pitchFamily="2" charset="0"/>
              </a:rPr>
              <a:t>Increased attainment – specifically in numeracy</a:t>
            </a:r>
            <a:endParaRPr lang="en-GB" sz="1000" dirty="0">
              <a:solidFill>
                <a:schemeClr val="tx1"/>
              </a:solidFill>
              <a:latin typeface="MV Boli" pitchFamily="2" charset="0"/>
              <a:cs typeface="MV Boli" pitchFamily="2" charset="0"/>
            </a:endParaRPr>
          </a:p>
        </p:txBody>
      </p:sp>
      <p:sp>
        <p:nvSpPr>
          <p:cNvPr id="80" name="Folded Corner 79"/>
          <p:cNvSpPr/>
          <p:nvPr/>
        </p:nvSpPr>
        <p:spPr>
          <a:xfrm rot="21171799">
            <a:off x="5621140" y="4659143"/>
            <a:ext cx="1181148" cy="930522"/>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smtClean="0">
              <a:solidFill>
                <a:schemeClr val="tx1"/>
              </a:solidFill>
              <a:latin typeface="MV Boli" pitchFamily="2" charset="0"/>
              <a:cs typeface="MV Boli" pitchFamily="2" charset="0"/>
            </a:endParaRPr>
          </a:p>
          <a:p>
            <a:pPr algn="ctr"/>
            <a:r>
              <a:rPr lang="en-GB" sz="1000" dirty="0" smtClean="0">
                <a:solidFill>
                  <a:schemeClr val="tx1"/>
                </a:solidFill>
                <a:latin typeface="MV Boli" pitchFamily="2" charset="0"/>
                <a:cs typeface="MV Boli" pitchFamily="2" charset="0"/>
              </a:rPr>
              <a:t>Increased learner </a:t>
            </a:r>
            <a:r>
              <a:rPr lang="en-GB" sz="1000" dirty="0">
                <a:solidFill>
                  <a:schemeClr val="tx1"/>
                </a:solidFill>
                <a:latin typeface="MV Boli" pitchFamily="2" charset="0"/>
                <a:cs typeface="MV Boli" pitchFamily="2" charset="0"/>
              </a:rPr>
              <a:t>e</a:t>
            </a:r>
            <a:r>
              <a:rPr lang="en-GB" sz="1000" dirty="0" smtClean="0">
                <a:solidFill>
                  <a:schemeClr val="tx1"/>
                </a:solidFill>
                <a:latin typeface="MV Boli" pitchFamily="2" charset="0"/>
                <a:cs typeface="MV Boli" pitchFamily="2" charset="0"/>
              </a:rPr>
              <a:t>ngagement in numeracy and maths</a:t>
            </a:r>
            <a:endParaRPr lang="en-GB" sz="1000" dirty="0">
              <a:solidFill>
                <a:schemeClr val="tx1"/>
              </a:solidFill>
              <a:latin typeface="MV Boli" pitchFamily="2" charset="0"/>
              <a:cs typeface="MV Boli" pitchFamily="2" charset="0"/>
            </a:endParaRPr>
          </a:p>
        </p:txBody>
      </p:sp>
    </p:spTree>
    <p:extLst>
      <p:ext uri="{BB962C8B-B14F-4D97-AF65-F5344CB8AC3E}">
        <p14:creationId xmlns:p14="http://schemas.microsoft.com/office/powerpoint/2010/main" val="36733620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293096"/>
            <a:ext cx="4250588" cy="2031325"/>
          </a:xfrm>
          <a:prstGeom prst="rect">
            <a:avLst/>
          </a:prstGeom>
        </p:spPr>
        <p:txBody>
          <a:bodyPr wrap="square">
            <a:spAutoFit/>
          </a:bodyPr>
          <a:lstStyle/>
          <a:p>
            <a:r>
              <a:rPr lang="en-GB" dirty="0" smtClean="0"/>
              <a:t>“The more she spoke about it the more I thought OK, this lady [the catalyst] has something to offer here. You know, you could never make… well, I could never make that link and I think that’s the problem.”</a:t>
            </a:r>
          </a:p>
          <a:p>
            <a:pPr algn="r"/>
            <a:r>
              <a:rPr lang="en-GB" dirty="0" smtClean="0"/>
              <a:t>Educator</a:t>
            </a: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27384"/>
            <a:ext cx="6696744" cy="4072915"/>
          </a:xfrm>
          <a:prstGeom prst="rect">
            <a:avLst/>
          </a:prstGeom>
        </p:spPr>
      </p:pic>
      <p:sp>
        <p:nvSpPr>
          <p:cNvPr id="5" name="Rectangle 4"/>
          <p:cNvSpPr/>
          <p:nvPr/>
        </p:nvSpPr>
        <p:spPr>
          <a:xfrm>
            <a:off x="5238328" y="4298612"/>
            <a:ext cx="3582144" cy="2308324"/>
          </a:xfrm>
          <a:prstGeom prst="rect">
            <a:avLst/>
          </a:prstGeom>
        </p:spPr>
        <p:txBody>
          <a:bodyPr wrap="square">
            <a:spAutoFit/>
          </a:bodyPr>
          <a:lstStyle/>
          <a:p>
            <a:r>
              <a:rPr lang="en-GB" dirty="0" smtClean="0"/>
              <a:t>“I’m always searching for new approaches, probably always very academic approaches. But this is a creative approach and that is a huge, huge challenge for me… because it’s not normally something that I’m comfortable with.”</a:t>
            </a:r>
          </a:p>
          <a:p>
            <a:pPr algn="r"/>
            <a:r>
              <a:rPr lang="en-GB" dirty="0" smtClean="0"/>
              <a:t>Educator</a:t>
            </a:r>
            <a:endParaRPr lang="en-GB" dirty="0"/>
          </a:p>
        </p:txBody>
      </p:sp>
    </p:spTree>
    <p:extLst>
      <p:ext uri="{BB962C8B-B14F-4D97-AF65-F5344CB8AC3E}">
        <p14:creationId xmlns:p14="http://schemas.microsoft.com/office/powerpoint/2010/main" val="41484265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44" y="620688"/>
            <a:ext cx="9095212" cy="6135687"/>
          </a:xfrm>
          <a:prstGeom prst="rect">
            <a:avLst/>
          </a:prstGeom>
        </p:spPr>
      </p:pic>
      <p:sp>
        <p:nvSpPr>
          <p:cNvPr id="5" name="TextBox 4"/>
          <p:cNvSpPr txBox="1"/>
          <p:nvPr/>
        </p:nvSpPr>
        <p:spPr>
          <a:xfrm>
            <a:off x="1443395" y="260648"/>
            <a:ext cx="6569812" cy="461665"/>
          </a:xfrm>
          <a:prstGeom prst="rect">
            <a:avLst/>
          </a:prstGeom>
          <a:noFill/>
        </p:spPr>
        <p:txBody>
          <a:bodyPr wrap="none" rtlCol="0">
            <a:spAutoFit/>
          </a:bodyPr>
          <a:lstStyle/>
          <a:p>
            <a:pPr algn="ctr"/>
            <a:r>
              <a:rPr lang="en-GB" sz="2400" dirty="0" smtClean="0"/>
              <a:t>Creative Change </a:t>
            </a:r>
            <a:r>
              <a:rPr lang="en-GB" sz="2400" dirty="0"/>
              <a:t>Pilot Project - High Level Summary</a:t>
            </a:r>
          </a:p>
        </p:txBody>
      </p:sp>
      <p:grpSp>
        <p:nvGrpSpPr>
          <p:cNvPr id="26" name="Group 25"/>
          <p:cNvGrpSpPr/>
          <p:nvPr/>
        </p:nvGrpSpPr>
        <p:grpSpPr>
          <a:xfrm>
            <a:off x="1158443" y="2082944"/>
            <a:ext cx="7024519" cy="4496054"/>
            <a:chOff x="1230451" y="2344264"/>
            <a:chExt cx="7024519" cy="4496054"/>
          </a:xfrm>
        </p:grpSpPr>
        <p:sp>
          <p:nvSpPr>
            <p:cNvPr id="6" name="Folded Corner 5"/>
            <p:cNvSpPr/>
            <p:nvPr/>
          </p:nvSpPr>
          <p:spPr>
            <a:xfrm rot="21171799">
              <a:off x="7054251" y="5680467"/>
              <a:ext cx="1200719" cy="1064044"/>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smtClean="0">
                <a:solidFill>
                  <a:schemeClr val="tx1"/>
                </a:solidFill>
                <a:latin typeface="MV Boli" pitchFamily="2" charset="0"/>
                <a:cs typeface="MV Boli" pitchFamily="2" charset="0"/>
              </a:endParaRPr>
            </a:p>
            <a:p>
              <a:pPr algn="ctr"/>
              <a:r>
                <a:rPr lang="en-GB" sz="1000" dirty="0" smtClean="0">
                  <a:solidFill>
                    <a:schemeClr val="tx1"/>
                  </a:solidFill>
                  <a:latin typeface="MV Boli" pitchFamily="2" charset="0"/>
                  <a:cs typeface="MV Boli" pitchFamily="2" charset="0"/>
                </a:rPr>
                <a:t>Alternative, </a:t>
              </a:r>
              <a:r>
                <a:rPr lang="en-GB" sz="1000" dirty="0">
                  <a:solidFill>
                    <a:schemeClr val="tx1"/>
                  </a:solidFill>
                  <a:latin typeface="MV Boli" pitchFamily="2" charset="0"/>
                  <a:cs typeface="MV Boli" pitchFamily="2" charset="0"/>
                </a:rPr>
                <a:t>m</a:t>
              </a:r>
              <a:r>
                <a:rPr lang="en-GB" sz="1000" dirty="0" smtClean="0">
                  <a:solidFill>
                    <a:schemeClr val="tx1"/>
                  </a:solidFill>
                  <a:latin typeface="MV Boli" pitchFamily="2" charset="0"/>
                  <a:cs typeface="MV Boli" pitchFamily="2" charset="0"/>
                </a:rPr>
                <a:t>ore </a:t>
              </a:r>
              <a:r>
                <a:rPr lang="en-GB" sz="1000" dirty="0">
                  <a:solidFill>
                    <a:schemeClr val="tx1"/>
                  </a:solidFill>
                  <a:latin typeface="MV Boli" pitchFamily="2" charset="0"/>
                  <a:cs typeface="MV Boli" pitchFamily="2" charset="0"/>
                </a:rPr>
                <a:t>p</a:t>
              </a:r>
              <a:r>
                <a:rPr lang="en-GB" sz="1000" dirty="0" smtClean="0">
                  <a:solidFill>
                    <a:schemeClr val="tx1"/>
                  </a:solidFill>
                  <a:latin typeface="MV Boli" pitchFamily="2" charset="0"/>
                  <a:cs typeface="MV Boli" pitchFamily="2" charset="0"/>
                </a:rPr>
                <a:t>ositive  </a:t>
              </a:r>
              <a:r>
                <a:rPr lang="en-GB" sz="1000" dirty="0">
                  <a:solidFill>
                    <a:schemeClr val="tx1"/>
                  </a:solidFill>
                  <a:latin typeface="MV Boli" pitchFamily="2" charset="0"/>
                  <a:cs typeface="MV Boli" pitchFamily="2" charset="0"/>
                </a:rPr>
                <a:t>s</a:t>
              </a:r>
              <a:r>
                <a:rPr lang="en-GB" sz="1000" dirty="0" smtClean="0">
                  <a:solidFill>
                    <a:schemeClr val="tx1"/>
                  </a:solidFill>
                  <a:latin typeface="MV Boli" pitchFamily="2" charset="0"/>
                  <a:cs typeface="MV Boli" pitchFamily="2" charset="0"/>
                </a:rPr>
                <a:t>olutions found to existing </a:t>
              </a:r>
              <a:r>
                <a:rPr lang="en-GB" sz="1000" dirty="0">
                  <a:solidFill>
                    <a:schemeClr val="tx1"/>
                  </a:solidFill>
                  <a:latin typeface="MV Boli" pitchFamily="2" charset="0"/>
                  <a:cs typeface="MV Boli" pitchFamily="2" charset="0"/>
                </a:rPr>
                <a:t>p</a:t>
              </a:r>
              <a:r>
                <a:rPr lang="en-GB" sz="1000" dirty="0" smtClean="0">
                  <a:solidFill>
                    <a:schemeClr val="tx1"/>
                  </a:solidFill>
                  <a:latin typeface="MV Boli" pitchFamily="2" charset="0"/>
                  <a:cs typeface="MV Boli" pitchFamily="2" charset="0"/>
                </a:rPr>
                <a:t>roblems</a:t>
              </a:r>
              <a:endParaRPr lang="en-GB" sz="1000" dirty="0">
                <a:solidFill>
                  <a:schemeClr val="tx1"/>
                </a:solidFill>
                <a:latin typeface="MV Boli" pitchFamily="2" charset="0"/>
                <a:cs typeface="MV Boli" pitchFamily="2" charset="0"/>
              </a:endParaRPr>
            </a:p>
          </p:txBody>
        </p:sp>
        <p:sp>
          <p:nvSpPr>
            <p:cNvPr id="7" name="Folded Corner 6"/>
            <p:cNvSpPr/>
            <p:nvPr/>
          </p:nvSpPr>
          <p:spPr>
            <a:xfrm rot="21171799">
              <a:off x="5765399" y="5660160"/>
              <a:ext cx="1200719" cy="946654"/>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smtClean="0">
                <a:solidFill>
                  <a:schemeClr val="tx1"/>
                </a:solidFill>
                <a:latin typeface="MV Boli" pitchFamily="2" charset="0"/>
                <a:cs typeface="MV Boli" pitchFamily="2" charset="0"/>
              </a:endParaRPr>
            </a:p>
            <a:p>
              <a:pPr algn="ctr"/>
              <a:r>
                <a:rPr lang="en-GB" sz="1000" dirty="0" smtClean="0">
                  <a:solidFill>
                    <a:schemeClr val="tx1"/>
                  </a:solidFill>
                  <a:latin typeface="MV Boli" pitchFamily="2" charset="0"/>
                  <a:cs typeface="MV Boli" pitchFamily="2" charset="0"/>
                </a:rPr>
                <a:t>Stirling Council undertake Creative Change visioning of entire service</a:t>
              </a:r>
              <a:endParaRPr lang="en-GB" sz="1000" dirty="0">
                <a:solidFill>
                  <a:schemeClr val="tx1"/>
                </a:solidFill>
                <a:latin typeface="MV Boli" pitchFamily="2" charset="0"/>
                <a:cs typeface="MV Boli" pitchFamily="2" charset="0"/>
              </a:endParaRPr>
            </a:p>
          </p:txBody>
        </p:sp>
        <p:sp>
          <p:nvSpPr>
            <p:cNvPr id="8" name="Folded Corner 7"/>
            <p:cNvSpPr/>
            <p:nvPr/>
          </p:nvSpPr>
          <p:spPr>
            <a:xfrm rot="21171799">
              <a:off x="7003494" y="4575146"/>
              <a:ext cx="1200719" cy="964003"/>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smtClean="0">
                <a:solidFill>
                  <a:schemeClr val="tx1"/>
                </a:solidFill>
                <a:latin typeface="MV Boli" pitchFamily="2" charset="0"/>
                <a:cs typeface="MV Boli" pitchFamily="2" charset="0"/>
              </a:endParaRPr>
            </a:p>
            <a:p>
              <a:pPr algn="ctr"/>
              <a:r>
                <a:rPr lang="en-GB" sz="1000" dirty="0" smtClean="0">
                  <a:solidFill>
                    <a:schemeClr val="tx1"/>
                  </a:solidFill>
                  <a:latin typeface="MV Boli" pitchFamily="2" charset="0"/>
                  <a:cs typeface="MV Boli" pitchFamily="2" charset="0"/>
                </a:rPr>
                <a:t>Increased application of creative thinking </a:t>
              </a:r>
              <a:r>
                <a:rPr lang="en-GB" sz="1000" dirty="0">
                  <a:solidFill>
                    <a:schemeClr val="tx1"/>
                  </a:solidFill>
                  <a:latin typeface="MV Boli" pitchFamily="2" charset="0"/>
                  <a:cs typeface="MV Boli" pitchFamily="2" charset="0"/>
                </a:rPr>
                <a:t>a</a:t>
              </a:r>
              <a:r>
                <a:rPr lang="en-GB" sz="1000" dirty="0" smtClean="0">
                  <a:solidFill>
                    <a:schemeClr val="tx1"/>
                  </a:solidFill>
                  <a:latin typeface="MV Boli" pitchFamily="2" charset="0"/>
                  <a:cs typeface="MV Boli" pitchFamily="2" charset="0"/>
                </a:rPr>
                <a:t>cross the education system</a:t>
              </a:r>
              <a:endParaRPr lang="en-GB" sz="1000" dirty="0">
                <a:solidFill>
                  <a:schemeClr val="tx1"/>
                </a:solidFill>
                <a:latin typeface="MV Boli" pitchFamily="2" charset="0"/>
                <a:cs typeface="MV Boli" pitchFamily="2" charset="0"/>
              </a:endParaRPr>
            </a:p>
          </p:txBody>
        </p:sp>
        <p:sp>
          <p:nvSpPr>
            <p:cNvPr id="9" name="Folded Corner 8"/>
            <p:cNvSpPr/>
            <p:nvPr/>
          </p:nvSpPr>
          <p:spPr>
            <a:xfrm rot="21171799">
              <a:off x="5488694" y="4868779"/>
              <a:ext cx="1200719" cy="764307"/>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smtClean="0">
                <a:solidFill>
                  <a:schemeClr val="tx1"/>
                </a:solidFill>
                <a:latin typeface="MV Boli" pitchFamily="2" charset="0"/>
                <a:cs typeface="MV Boli" pitchFamily="2" charset="0"/>
              </a:endParaRPr>
            </a:p>
            <a:p>
              <a:pPr algn="ctr"/>
              <a:r>
                <a:rPr lang="en-GB" sz="1000" dirty="0" smtClean="0">
                  <a:solidFill>
                    <a:schemeClr val="tx1"/>
                  </a:solidFill>
                  <a:latin typeface="MV Boli" pitchFamily="2" charset="0"/>
                  <a:cs typeface="MV Boli" pitchFamily="2" charset="0"/>
                </a:rPr>
                <a:t>Project shared with a broad national audience</a:t>
              </a:r>
              <a:endParaRPr lang="en-GB" sz="1000" dirty="0">
                <a:solidFill>
                  <a:schemeClr val="tx1"/>
                </a:solidFill>
                <a:latin typeface="MV Boli" pitchFamily="2" charset="0"/>
                <a:cs typeface="MV Boli" pitchFamily="2" charset="0"/>
              </a:endParaRPr>
            </a:p>
          </p:txBody>
        </p:sp>
        <p:sp>
          <p:nvSpPr>
            <p:cNvPr id="10" name="Folded Corner 9"/>
            <p:cNvSpPr/>
            <p:nvPr/>
          </p:nvSpPr>
          <p:spPr>
            <a:xfrm rot="21171799">
              <a:off x="4124955" y="4272557"/>
              <a:ext cx="1200719" cy="693274"/>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smtClean="0">
                <a:solidFill>
                  <a:schemeClr val="tx1"/>
                </a:solidFill>
                <a:latin typeface="MV Boli" pitchFamily="2" charset="0"/>
                <a:cs typeface="MV Boli" pitchFamily="2" charset="0"/>
              </a:endParaRPr>
            </a:p>
            <a:p>
              <a:pPr algn="ctr"/>
              <a:r>
                <a:rPr lang="en-GB" sz="1000" dirty="0" smtClean="0">
                  <a:solidFill>
                    <a:schemeClr val="tx1"/>
                  </a:solidFill>
                  <a:latin typeface="MV Boli" pitchFamily="2" charset="0"/>
                  <a:cs typeface="MV Boli" pitchFamily="2" charset="0"/>
                </a:rPr>
                <a:t>2 films documenting process and impact</a:t>
              </a:r>
              <a:endParaRPr lang="en-GB" sz="1000" dirty="0">
                <a:solidFill>
                  <a:schemeClr val="tx1"/>
                </a:solidFill>
                <a:latin typeface="MV Boli" pitchFamily="2" charset="0"/>
                <a:cs typeface="MV Boli" pitchFamily="2" charset="0"/>
              </a:endParaRPr>
            </a:p>
          </p:txBody>
        </p:sp>
        <p:sp>
          <p:nvSpPr>
            <p:cNvPr id="11" name="Folded Corner 10"/>
            <p:cNvSpPr/>
            <p:nvPr/>
          </p:nvSpPr>
          <p:spPr>
            <a:xfrm rot="21171799">
              <a:off x="4108299" y="3252651"/>
              <a:ext cx="1200719" cy="926261"/>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smtClean="0">
                <a:solidFill>
                  <a:schemeClr val="tx1"/>
                </a:solidFill>
                <a:latin typeface="MV Boli" pitchFamily="2" charset="0"/>
                <a:cs typeface="MV Boli" pitchFamily="2" charset="0"/>
              </a:endParaRPr>
            </a:p>
            <a:p>
              <a:pPr algn="ctr"/>
              <a:r>
                <a:rPr lang="en-GB" sz="1000" dirty="0" smtClean="0">
                  <a:solidFill>
                    <a:schemeClr val="tx1"/>
                  </a:solidFill>
                  <a:latin typeface="MV Boli" pitchFamily="2" charset="0"/>
                  <a:cs typeface="MV Boli" pitchFamily="2" charset="0"/>
                </a:rPr>
                <a:t>Showcase event at 2015 Emporium of Dangerous Ideas finale</a:t>
              </a:r>
              <a:endParaRPr lang="en-GB" sz="1000" dirty="0">
                <a:solidFill>
                  <a:schemeClr val="tx1"/>
                </a:solidFill>
                <a:latin typeface="MV Boli" pitchFamily="2" charset="0"/>
                <a:cs typeface="MV Boli" pitchFamily="2" charset="0"/>
              </a:endParaRPr>
            </a:p>
          </p:txBody>
        </p:sp>
        <p:sp>
          <p:nvSpPr>
            <p:cNvPr id="12" name="Folded Corner 11"/>
            <p:cNvSpPr/>
            <p:nvPr/>
          </p:nvSpPr>
          <p:spPr>
            <a:xfrm rot="21171799">
              <a:off x="1301384" y="4774069"/>
              <a:ext cx="1200719" cy="764307"/>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smtClean="0">
                <a:solidFill>
                  <a:schemeClr val="tx1"/>
                </a:solidFill>
                <a:latin typeface="MV Boli" pitchFamily="2" charset="0"/>
                <a:cs typeface="MV Boli" pitchFamily="2" charset="0"/>
              </a:endParaRPr>
            </a:p>
            <a:p>
              <a:pPr algn="ctr"/>
              <a:r>
                <a:rPr lang="en-GB" sz="1000" dirty="0" smtClean="0">
                  <a:solidFill>
                    <a:schemeClr val="tx1"/>
                  </a:solidFill>
                  <a:latin typeface="MV Boli" pitchFamily="2" charset="0"/>
                  <a:cs typeface="MV Boli" pitchFamily="2" charset="0"/>
                </a:rPr>
                <a:t>£17,000 budget</a:t>
              </a:r>
              <a:endParaRPr lang="en-GB" sz="1000" dirty="0">
                <a:solidFill>
                  <a:schemeClr val="tx1"/>
                </a:solidFill>
                <a:latin typeface="MV Boli" pitchFamily="2" charset="0"/>
                <a:cs typeface="MV Boli" pitchFamily="2" charset="0"/>
              </a:endParaRPr>
            </a:p>
          </p:txBody>
        </p:sp>
        <p:sp>
          <p:nvSpPr>
            <p:cNvPr id="13" name="Folded Corner 12"/>
            <p:cNvSpPr/>
            <p:nvPr/>
          </p:nvSpPr>
          <p:spPr>
            <a:xfrm rot="21171799">
              <a:off x="1261148" y="3377641"/>
              <a:ext cx="1200719" cy="1258477"/>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smtClean="0">
                <a:solidFill>
                  <a:schemeClr val="tx1"/>
                </a:solidFill>
                <a:latin typeface="MV Boli" pitchFamily="2" charset="0"/>
                <a:cs typeface="MV Boli" pitchFamily="2" charset="0"/>
              </a:endParaRPr>
            </a:p>
            <a:p>
              <a:pPr algn="ctr"/>
              <a:r>
                <a:rPr lang="en-GB" sz="1000" dirty="0" smtClean="0">
                  <a:solidFill>
                    <a:schemeClr val="tx1"/>
                  </a:solidFill>
                  <a:latin typeface="MV Boli" pitchFamily="2" charset="0"/>
                  <a:cs typeface="MV Boli" pitchFamily="2" charset="0"/>
                </a:rPr>
                <a:t>17 educators and establishments with challenges they were ‘stuck’ on</a:t>
              </a:r>
              <a:endParaRPr lang="en-GB" sz="1000" dirty="0">
                <a:solidFill>
                  <a:schemeClr val="tx1"/>
                </a:solidFill>
                <a:latin typeface="MV Boli" pitchFamily="2" charset="0"/>
                <a:cs typeface="MV Boli" pitchFamily="2" charset="0"/>
              </a:endParaRPr>
            </a:p>
          </p:txBody>
        </p:sp>
        <p:sp>
          <p:nvSpPr>
            <p:cNvPr id="14" name="Folded Corner 13"/>
            <p:cNvSpPr/>
            <p:nvPr/>
          </p:nvSpPr>
          <p:spPr>
            <a:xfrm rot="21171799">
              <a:off x="4102541" y="2348206"/>
              <a:ext cx="1200719" cy="764307"/>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smtClean="0">
                <a:solidFill>
                  <a:schemeClr val="tx1"/>
                </a:solidFill>
                <a:latin typeface="MV Boli" pitchFamily="2" charset="0"/>
                <a:cs typeface="MV Boli" pitchFamily="2" charset="0"/>
              </a:endParaRPr>
            </a:p>
            <a:p>
              <a:pPr algn="ctr"/>
              <a:r>
                <a:rPr lang="en-GB" sz="1000" dirty="0" smtClean="0">
                  <a:solidFill>
                    <a:schemeClr val="tx1"/>
                  </a:solidFill>
                  <a:latin typeface="MV Boli" pitchFamily="2" charset="0"/>
                  <a:cs typeface="MV Boli" pitchFamily="2" charset="0"/>
                </a:rPr>
                <a:t>9 successful matches and distinct </a:t>
              </a:r>
              <a:r>
                <a:rPr lang="en-GB" sz="1000" dirty="0">
                  <a:solidFill>
                    <a:schemeClr val="tx1"/>
                  </a:solidFill>
                  <a:latin typeface="MV Boli" pitchFamily="2" charset="0"/>
                  <a:cs typeface="MV Boli" pitchFamily="2" charset="0"/>
                </a:rPr>
                <a:t>p</a:t>
              </a:r>
              <a:r>
                <a:rPr lang="en-GB" sz="1000" dirty="0" smtClean="0">
                  <a:solidFill>
                    <a:schemeClr val="tx1"/>
                  </a:solidFill>
                  <a:latin typeface="MV Boli" pitchFamily="2" charset="0"/>
                  <a:cs typeface="MV Boli" pitchFamily="2" charset="0"/>
                </a:rPr>
                <a:t>rojects </a:t>
              </a:r>
              <a:endParaRPr lang="en-GB" sz="1000" dirty="0">
                <a:solidFill>
                  <a:schemeClr val="tx1"/>
                </a:solidFill>
                <a:latin typeface="MV Boli" pitchFamily="2" charset="0"/>
                <a:cs typeface="MV Boli" pitchFamily="2" charset="0"/>
              </a:endParaRPr>
            </a:p>
          </p:txBody>
        </p:sp>
        <p:sp>
          <p:nvSpPr>
            <p:cNvPr id="15" name="Folded Corner 14"/>
            <p:cNvSpPr/>
            <p:nvPr/>
          </p:nvSpPr>
          <p:spPr>
            <a:xfrm rot="21171799">
              <a:off x="2761094" y="2369977"/>
              <a:ext cx="1200719" cy="764307"/>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smtClean="0">
                <a:solidFill>
                  <a:schemeClr val="tx1"/>
                </a:solidFill>
                <a:latin typeface="MV Boli" pitchFamily="2" charset="0"/>
                <a:cs typeface="MV Boli" pitchFamily="2" charset="0"/>
              </a:endParaRPr>
            </a:p>
            <a:p>
              <a:pPr algn="ctr"/>
              <a:r>
                <a:rPr lang="en-GB" sz="1000" dirty="0" smtClean="0">
                  <a:solidFill>
                    <a:schemeClr val="tx1"/>
                  </a:solidFill>
                  <a:latin typeface="MV Boli" pitchFamily="2" charset="0"/>
                  <a:cs typeface="MV Boli" pitchFamily="2" charset="0"/>
                </a:rPr>
                <a:t>Creative Change marketplace </a:t>
              </a:r>
              <a:r>
                <a:rPr lang="en-GB" sz="1000" dirty="0">
                  <a:solidFill>
                    <a:schemeClr val="tx1"/>
                  </a:solidFill>
                  <a:latin typeface="MV Boli" pitchFamily="2" charset="0"/>
                  <a:cs typeface="MV Boli" pitchFamily="2" charset="0"/>
                </a:rPr>
                <a:t>e</a:t>
              </a:r>
              <a:r>
                <a:rPr lang="en-GB" sz="1000" dirty="0" smtClean="0">
                  <a:solidFill>
                    <a:schemeClr val="tx1"/>
                  </a:solidFill>
                  <a:latin typeface="MV Boli" pitchFamily="2" charset="0"/>
                  <a:cs typeface="MV Boli" pitchFamily="2" charset="0"/>
                </a:rPr>
                <a:t>vent at The Arches</a:t>
              </a:r>
              <a:endParaRPr lang="en-GB" sz="1000" dirty="0">
                <a:solidFill>
                  <a:schemeClr val="tx1"/>
                </a:solidFill>
                <a:latin typeface="MV Boli" pitchFamily="2" charset="0"/>
                <a:cs typeface="MV Boli" pitchFamily="2" charset="0"/>
              </a:endParaRPr>
            </a:p>
          </p:txBody>
        </p:sp>
        <p:sp>
          <p:nvSpPr>
            <p:cNvPr id="16" name="Folded Corner 15"/>
            <p:cNvSpPr/>
            <p:nvPr/>
          </p:nvSpPr>
          <p:spPr>
            <a:xfrm rot="21171799">
              <a:off x="1230451" y="2420505"/>
              <a:ext cx="1200719" cy="764307"/>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smtClean="0">
                <a:solidFill>
                  <a:schemeClr val="tx1"/>
                </a:solidFill>
                <a:latin typeface="MV Boli" pitchFamily="2" charset="0"/>
                <a:cs typeface="MV Boli" pitchFamily="2" charset="0"/>
              </a:endParaRPr>
            </a:p>
            <a:p>
              <a:pPr algn="ctr"/>
              <a:r>
                <a:rPr lang="en-GB" sz="1000" dirty="0" smtClean="0">
                  <a:solidFill>
                    <a:schemeClr val="tx1"/>
                  </a:solidFill>
                  <a:latin typeface="MV Boli" pitchFamily="2" charset="0"/>
                  <a:cs typeface="MV Boli" pitchFamily="2" charset="0"/>
                </a:rPr>
                <a:t>10 creative catalysts</a:t>
              </a:r>
              <a:endParaRPr lang="en-GB" sz="1000" dirty="0">
                <a:solidFill>
                  <a:schemeClr val="tx1"/>
                </a:solidFill>
                <a:latin typeface="MV Boli" pitchFamily="2" charset="0"/>
                <a:cs typeface="MV Boli" pitchFamily="2" charset="0"/>
              </a:endParaRPr>
            </a:p>
          </p:txBody>
        </p:sp>
        <p:sp>
          <p:nvSpPr>
            <p:cNvPr id="17" name="Folded Corner 16"/>
            <p:cNvSpPr/>
            <p:nvPr/>
          </p:nvSpPr>
          <p:spPr>
            <a:xfrm rot="21171799">
              <a:off x="6945766" y="2346505"/>
              <a:ext cx="1200719" cy="1203272"/>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smtClean="0">
                <a:solidFill>
                  <a:schemeClr val="tx1"/>
                </a:solidFill>
                <a:latin typeface="MV Boli" pitchFamily="2" charset="0"/>
                <a:cs typeface="MV Boli" pitchFamily="2" charset="0"/>
              </a:endParaRPr>
            </a:p>
            <a:p>
              <a:pPr algn="ctr"/>
              <a:r>
                <a:rPr lang="en-GB" sz="1000" dirty="0" smtClean="0">
                  <a:solidFill>
                    <a:schemeClr val="tx1"/>
                  </a:solidFill>
                  <a:latin typeface="MV Boli" pitchFamily="2" charset="0"/>
                  <a:cs typeface="MV Boli" pitchFamily="2" charset="0"/>
                </a:rPr>
                <a:t>Improvement reported across all challenges</a:t>
              </a:r>
              <a:endParaRPr lang="en-GB" sz="1000" dirty="0">
                <a:solidFill>
                  <a:schemeClr val="tx1"/>
                </a:solidFill>
                <a:latin typeface="MV Boli" pitchFamily="2" charset="0"/>
                <a:cs typeface="MV Boli" pitchFamily="2" charset="0"/>
              </a:endParaRPr>
            </a:p>
          </p:txBody>
        </p:sp>
        <p:sp>
          <p:nvSpPr>
            <p:cNvPr id="18" name="Folded Corner 17"/>
            <p:cNvSpPr/>
            <p:nvPr/>
          </p:nvSpPr>
          <p:spPr>
            <a:xfrm rot="21171799">
              <a:off x="6973033" y="3624724"/>
              <a:ext cx="1200719" cy="764307"/>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smtClean="0">
                <a:solidFill>
                  <a:schemeClr val="tx1"/>
                </a:solidFill>
                <a:latin typeface="MV Boli" pitchFamily="2" charset="0"/>
                <a:cs typeface="MV Boli" pitchFamily="2" charset="0"/>
              </a:endParaRPr>
            </a:p>
            <a:p>
              <a:pPr algn="ctr"/>
              <a:r>
                <a:rPr lang="en-GB" sz="1000" dirty="0" smtClean="0">
                  <a:solidFill>
                    <a:schemeClr val="tx1"/>
                  </a:solidFill>
                  <a:latin typeface="MV Boli" pitchFamily="2" charset="0"/>
                  <a:cs typeface="MV Boli" pitchFamily="2" charset="0"/>
                </a:rPr>
                <a:t>Improvement in challenges resistant to change</a:t>
              </a:r>
              <a:endParaRPr lang="en-GB" sz="1000" dirty="0">
                <a:solidFill>
                  <a:schemeClr val="tx1"/>
                </a:solidFill>
                <a:latin typeface="MV Boli" pitchFamily="2" charset="0"/>
                <a:cs typeface="MV Boli" pitchFamily="2" charset="0"/>
              </a:endParaRPr>
            </a:p>
          </p:txBody>
        </p:sp>
        <p:sp>
          <p:nvSpPr>
            <p:cNvPr id="19" name="Folded Corner 18"/>
            <p:cNvSpPr/>
            <p:nvPr/>
          </p:nvSpPr>
          <p:spPr>
            <a:xfrm rot="21171799">
              <a:off x="5431062" y="2344264"/>
              <a:ext cx="1200719" cy="764307"/>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smtClean="0">
                <a:solidFill>
                  <a:schemeClr val="tx1"/>
                </a:solidFill>
                <a:latin typeface="MV Boli" pitchFamily="2" charset="0"/>
                <a:cs typeface="MV Boli" pitchFamily="2" charset="0"/>
              </a:endParaRPr>
            </a:p>
            <a:p>
              <a:pPr algn="ctr"/>
              <a:r>
                <a:rPr lang="en-GB" sz="1000" dirty="0" smtClean="0">
                  <a:solidFill>
                    <a:schemeClr val="tx1"/>
                  </a:solidFill>
                  <a:latin typeface="MV Boli" pitchFamily="2" charset="0"/>
                  <a:cs typeface="MV Boli" pitchFamily="2" charset="0"/>
                </a:rPr>
                <a:t>Renewed passion for improvement and change</a:t>
              </a:r>
              <a:endParaRPr lang="en-GB" sz="1000" dirty="0">
                <a:solidFill>
                  <a:schemeClr val="tx1"/>
                </a:solidFill>
                <a:latin typeface="MV Boli" pitchFamily="2" charset="0"/>
                <a:cs typeface="MV Boli" pitchFamily="2" charset="0"/>
              </a:endParaRPr>
            </a:p>
          </p:txBody>
        </p:sp>
        <p:sp>
          <p:nvSpPr>
            <p:cNvPr id="20" name="Folded Corner 19"/>
            <p:cNvSpPr/>
            <p:nvPr/>
          </p:nvSpPr>
          <p:spPr>
            <a:xfrm rot="21171799">
              <a:off x="3678398" y="5485323"/>
              <a:ext cx="1969187" cy="1354995"/>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smtClean="0">
                <a:solidFill>
                  <a:schemeClr val="tx1"/>
                </a:solidFill>
                <a:latin typeface="MV Boli" pitchFamily="2" charset="0"/>
                <a:cs typeface="MV Boli" pitchFamily="2" charset="0"/>
              </a:endParaRPr>
            </a:p>
            <a:p>
              <a:pPr algn="ctr"/>
              <a:endParaRPr lang="en-GB" sz="1000" dirty="0" smtClean="0">
                <a:solidFill>
                  <a:schemeClr val="tx1"/>
                </a:solidFill>
                <a:latin typeface="MV Boli" pitchFamily="2" charset="0"/>
                <a:cs typeface="MV Boli" pitchFamily="2" charset="0"/>
              </a:endParaRPr>
            </a:p>
            <a:p>
              <a:pPr algn="ctr"/>
              <a:r>
                <a:rPr lang="en-GB" sz="1000" dirty="0" smtClean="0">
                  <a:solidFill>
                    <a:schemeClr val="tx1"/>
                  </a:solidFill>
                  <a:latin typeface="MV Boli" pitchFamily="2" charset="0"/>
                  <a:cs typeface="MV Boli" pitchFamily="2" charset="0"/>
                </a:rPr>
                <a:t>Wide range of innovative outputs including: improvement plan mural, new working time arrangements, maths-jams, new three year improvement plans, creative questioning tools and approaches</a:t>
              </a:r>
            </a:p>
            <a:p>
              <a:pPr algn="ctr"/>
              <a:endParaRPr lang="en-GB" sz="1000" dirty="0">
                <a:solidFill>
                  <a:schemeClr val="tx1"/>
                </a:solidFill>
                <a:latin typeface="MV Boli" pitchFamily="2" charset="0"/>
                <a:cs typeface="MV Boli" pitchFamily="2" charset="0"/>
              </a:endParaRPr>
            </a:p>
          </p:txBody>
        </p:sp>
        <p:sp>
          <p:nvSpPr>
            <p:cNvPr id="21" name="Folded Corner 20"/>
            <p:cNvSpPr/>
            <p:nvPr/>
          </p:nvSpPr>
          <p:spPr>
            <a:xfrm rot="21171799">
              <a:off x="5460016" y="3169130"/>
              <a:ext cx="1200719" cy="764307"/>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smtClean="0">
                <a:solidFill>
                  <a:schemeClr val="tx1"/>
                </a:solidFill>
                <a:latin typeface="MV Boli" pitchFamily="2" charset="0"/>
                <a:cs typeface="MV Boli" pitchFamily="2" charset="0"/>
              </a:endParaRPr>
            </a:p>
            <a:p>
              <a:pPr algn="ctr"/>
              <a:r>
                <a:rPr lang="en-GB" sz="1000" dirty="0" smtClean="0">
                  <a:solidFill>
                    <a:schemeClr val="tx1"/>
                  </a:solidFill>
                  <a:latin typeface="MV Boli" pitchFamily="2" charset="0"/>
                  <a:cs typeface="MV Boli" pitchFamily="2" charset="0"/>
                </a:rPr>
                <a:t>Increased parental </a:t>
              </a:r>
              <a:r>
                <a:rPr lang="en-GB" sz="1000" dirty="0">
                  <a:solidFill>
                    <a:schemeClr val="tx1"/>
                  </a:solidFill>
                  <a:latin typeface="MV Boli" pitchFamily="2" charset="0"/>
                  <a:cs typeface="MV Boli" pitchFamily="2" charset="0"/>
                </a:rPr>
                <a:t>e</a:t>
              </a:r>
              <a:r>
                <a:rPr lang="en-GB" sz="1000" dirty="0" smtClean="0">
                  <a:solidFill>
                    <a:schemeClr val="tx1"/>
                  </a:solidFill>
                  <a:latin typeface="MV Boli" pitchFamily="2" charset="0"/>
                  <a:cs typeface="MV Boli" pitchFamily="2" charset="0"/>
                </a:rPr>
                <a:t>ngagement</a:t>
              </a:r>
              <a:endParaRPr lang="en-GB" sz="1000" dirty="0">
                <a:solidFill>
                  <a:schemeClr val="tx1"/>
                </a:solidFill>
                <a:latin typeface="MV Boli" pitchFamily="2" charset="0"/>
                <a:cs typeface="MV Boli" pitchFamily="2" charset="0"/>
              </a:endParaRPr>
            </a:p>
          </p:txBody>
        </p:sp>
        <p:sp>
          <p:nvSpPr>
            <p:cNvPr id="22" name="Folded Corner 21"/>
            <p:cNvSpPr/>
            <p:nvPr/>
          </p:nvSpPr>
          <p:spPr>
            <a:xfrm rot="21171799">
              <a:off x="5460016" y="4004683"/>
              <a:ext cx="1200719" cy="764307"/>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smtClean="0">
                <a:solidFill>
                  <a:schemeClr val="tx1"/>
                </a:solidFill>
                <a:latin typeface="MV Boli" pitchFamily="2" charset="0"/>
                <a:cs typeface="MV Boli" pitchFamily="2" charset="0"/>
              </a:endParaRPr>
            </a:p>
            <a:p>
              <a:pPr algn="ctr"/>
              <a:r>
                <a:rPr lang="en-GB" sz="1000" dirty="0" smtClean="0">
                  <a:solidFill>
                    <a:schemeClr val="tx1"/>
                  </a:solidFill>
                  <a:latin typeface="MV Boli" pitchFamily="2" charset="0"/>
                  <a:cs typeface="MV Boli" pitchFamily="2" charset="0"/>
                </a:rPr>
                <a:t>Increased learner </a:t>
              </a:r>
              <a:r>
                <a:rPr lang="en-GB" sz="1000" dirty="0">
                  <a:solidFill>
                    <a:schemeClr val="tx1"/>
                  </a:solidFill>
                  <a:latin typeface="MV Boli" pitchFamily="2" charset="0"/>
                  <a:cs typeface="MV Boli" pitchFamily="2" charset="0"/>
                </a:rPr>
                <a:t>i</a:t>
              </a:r>
              <a:r>
                <a:rPr lang="en-GB" sz="1000" dirty="0" smtClean="0">
                  <a:solidFill>
                    <a:schemeClr val="tx1"/>
                  </a:solidFill>
                  <a:latin typeface="MV Boli" pitchFamily="2" charset="0"/>
                  <a:cs typeface="MV Boli" pitchFamily="2" charset="0"/>
                </a:rPr>
                <a:t>nvolvement</a:t>
              </a:r>
              <a:endParaRPr lang="en-GB" sz="1000" dirty="0">
                <a:solidFill>
                  <a:schemeClr val="tx1"/>
                </a:solidFill>
                <a:latin typeface="MV Boli" pitchFamily="2" charset="0"/>
                <a:cs typeface="MV Boli" pitchFamily="2" charset="0"/>
              </a:endParaRPr>
            </a:p>
          </p:txBody>
        </p:sp>
        <p:sp>
          <p:nvSpPr>
            <p:cNvPr id="23" name="Folded Corner 22"/>
            <p:cNvSpPr/>
            <p:nvPr/>
          </p:nvSpPr>
          <p:spPr>
            <a:xfrm rot="21171799">
              <a:off x="2733756" y="3281231"/>
              <a:ext cx="1200719" cy="764307"/>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smtClean="0">
                <a:solidFill>
                  <a:schemeClr val="tx1"/>
                </a:solidFill>
                <a:latin typeface="MV Boli" pitchFamily="2" charset="0"/>
                <a:cs typeface="MV Boli" pitchFamily="2" charset="0"/>
              </a:endParaRPr>
            </a:p>
            <a:p>
              <a:pPr algn="ctr"/>
              <a:r>
                <a:rPr lang="en-GB" sz="1000" dirty="0" smtClean="0">
                  <a:solidFill>
                    <a:schemeClr val="tx1"/>
                  </a:solidFill>
                  <a:latin typeface="MV Boli" pitchFamily="2" charset="0"/>
                  <a:cs typeface="MV Boli" pitchFamily="2" charset="0"/>
                </a:rPr>
                <a:t>One to one </a:t>
              </a:r>
              <a:r>
                <a:rPr lang="en-GB" sz="1000" dirty="0">
                  <a:solidFill>
                    <a:schemeClr val="tx1"/>
                  </a:solidFill>
                  <a:latin typeface="MV Boli" pitchFamily="2" charset="0"/>
                  <a:cs typeface="MV Boli" pitchFamily="2" charset="0"/>
                </a:rPr>
                <a:t>m</a:t>
              </a:r>
              <a:r>
                <a:rPr lang="en-GB" sz="1000" dirty="0" smtClean="0">
                  <a:solidFill>
                    <a:schemeClr val="tx1"/>
                  </a:solidFill>
                  <a:latin typeface="MV Boli" pitchFamily="2" charset="0"/>
                  <a:cs typeface="MV Boli" pitchFamily="2" charset="0"/>
                </a:rPr>
                <a:t>entoring</a:t>
              </a:r>
              <a:endParaRPr lang="en-GB" sz="1000" dirty="0">
                <a:solidFill>
                  <a:schemeClr val="tx1"/>
                </a:solidFill>
                <a:latin typeface="MV Boli" pitchFamily="2" charset="0"/>
                <a:cs typeface="MV Boli" pitchFamily="2" charset="0"/>
              </a:endParaRPr>
            </a:p>
          </p:txBody>
        </p:sp>
        <p:sp>
          <p:nvSpPr>
            <p:cNvPr id="24" name="Folded Corner 23"/>
            <p:cNvSpPr/>
            <p:nvPr/>
          </p:nvSpPr>
          <p:spPr>
            <a:xfrm rot="21171799">
              <a:off x="2776324" y="4122139"/>
              <a:ext cx="1200719" cy="764307"/>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smtClean="0">
                <a:solidFill>
                  <a:schemeClr val="tx1"/>
                </a:solidFill>
                <a:latin typeface="MV Boli" pitchFamily="2" charset="0"/>
                <a:cs typeface="MV Boli" pitchFamily="2" charset="0"/>
              </a:endParaRPr>
            </a:p>
            <a:p>
              <a:pPr algn="ctr"/>
              <a:r>
                <a:rPr lang="en-GB" sz="1000" dirty="0" smtClean="0">
                  <a:solidFill>
                    <a:schemeClr val="tx1"/>
                  </a:solidFill>
                  <a:latin typeface="MV Boli" pitchFamily="2" charset="0"/>
                  <a:cs typeface="MV Boli" pitchFamily="2" charset="0"/>
                </a:rPr>
                <a:t>Staff </a:t>
              </a:r>
              <a:r>
                <a:rPr lang="en-GB" sz="1000" dirty="0" err="1" smtClean="0">
                  <a:solidFill>
                    <a:schemeClr val="tx1"/>
                  </a:solidFill>
                  <a:latin typeface="MV Boli" pitchFamily="2" charset="0"/>
                  <a:cs typeface="MV Boli" pitchFamily="2" charset="0"/>
                </a:rPr>
                <a:t>CLPL</a:t>
              </a:r>
              <a:r>
                <a:rPr lang="en-GB" sz="1000" dirty="0" smtClean="0">
                  <a:solidFill>
                    <a:schemeClr val="tx1"/>
                  </a:solidFill>
                  <a:latin typeface="MV Boli" pitchFamily="2" charset="0"/>
                  <a:cs typeface="MV Boli" pitchFamily="2" charset="0"/>
                </a:rPr>
                <a:t> and visioning </a:t>
              </a:r>
              <a:r>
                <a:rPr lang="en-GB" sz="1000" dirty="0">
                  <a:solidFill>
                    <a:schemeClr val="tx1"/>
                  </a:solidFill>
                  <a:latin typeface="MV Boli" pitchFamily="2" charset="0"/>
                  <a:cs typeface="MV Boli" pitchFamily="2" charset="0"/>
                </a:rPr>
                <a:t>s</a:t>
              </a:r>
              <a:r>
                <a:rPr lang="en-GB" sz="1000" dirty="0" smtClean="0">
                  <a:solidFill>
                    <a:schemeClr val="tx1"/>
                  </a:solidFill>
                  <a:latin typeface="MV Boli" pitchFamily="2" charset="0"/>
                  <a:cs typeface="MV Boli" pitchFamily="2" charset="0"/>
                </a:rPr>
                <a:t>essions</a:t>
              </a:r>
              <a:endParaRPr lang="en-GB" sz="1000" dirty="0">
                <a:solidFill>
                  <a:schemeClr val="tx1"/>
                </a:solidFill>
                <a:latin typeface="MV Boli" pitchFamily="2" charset="0"/>
                <a:cs typeface="MV Boli" pitchFamily="2" charset="0"/>
              </a:endParaRPr>
            </a:p>
          </p:txBody>
        </p:sp>
        <p:sp>
          <p:nvSpPr>
            <p:cNvPr id="25" name="Folded Corner 24"/>
            <p:cNvSpPr/>
            <p:nvPr/>
          </p:nvSpPr>
          <p:spPr>
            <a:xfrm rot="21171799">
              <a:off x="2737001" y="4965830"/>
              <a:ext cx="1200719" cy="764307"/>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smtClean="0">
                <a:solidFill>
                  <a:schemeClr val="tx1"/>
                </a:solidFill>
                <a:latin typeface="MV Boli" pitchFamily="2" charset="0"/>
                <a:cs typeface="MV Boli" pitchFamily="2" charset="0"/>
              </a:endParaRPr>
            </a:p>
            <a:p>
              <a:pPr algn="ctr"/>
              <a:r>
                <a:rPr lang="en-GB" sz="1000" dirty="0" smtClean="0">
                  <a:solidFill>
                    <a:schemeClr val="tx1"/>
                  </a:solidFill>
                  <a:latin typeface="MV Boli" pitchFamily="2" charset="0"/>
                  <a:cs typeface="MV Boli" pitchFamily="2" charset="0"/>
                </a:rPr>
                <a:t>Co-delivered workshops with learners</a:t>
              </a:r>
              <a:endParaRPr lang="en-GB" sz="1000" dirty="0">
                <a:solidFill>
                  <a:schemeClr val="tx1"/>
                </a:solidFill>
                <a:latin typeface="MV Boli" pitchFamily="2" charset="0"/>
                <a:cs typeface="MV Boli" pitchFamily="2" charset="0"/>
              </a:endParaRPr>
            </a:p>
          </p:txBody>
        </p:sp>
      </p:grpSp>
      <p:sp>
        <p:nvSpPr>
          <p:cNvPr id="2" name="TextBox 1"/>
          <p:cNvSpPr txBox="1"/>
          <p:nvPr/>
        </p:nvSpPr>
        <p:spPr>
          <a:xfrm>
            <a:off x="1371516" y="1475492"/>
            <a:ext cx="774571" cy="369332"/>
          </a:xfrm>
          <a:prstGeom prst="rect">
            <a:avLst/>
          </a:prstGeom>
          <a:noFill/>
        </p:spPr>
        <p:txBody>
          <a:bodyPr wrap="none" rtlCol="0">
            <a:spAutoFit/>
          </a:bodyPr>
          <a:lstStyle/>
          <a:p>
            <a:r>
              <a:rPr lang="en-GB" dirty="0" smtClean="0">
                <a:solidFill>
                  <a:schemeClr val="bg1"/>
                </a:solidFill>
              </a:rPr>
              <a:t>Inputs</a:t>
            </a:r>
            <a:endParaRPr lang="en-GB" dirty="0">
              <a:solidFill>
                <a:schemeClr val="bg1"/>
              </a:solidFill>
            </a:endParaRPr>
          </a:p>
        </p:txBody>
      </p:sp>
      <p:sp>
        <p:nvSpPr>
          <p:cNvPr id="28" name="TextBox 27"/>
          <p:cNvSpPr txBox="1"/>
          <p:nvPr/>
        </p:nvSpPr>
        <p:spPr>
          <a:xfrm>
            <a:off x="2699792" y="1411868"/>
            <a:ext cx="1037463" cy="369332"/>
          </a:xfrm>
          <a:prstGeom prst="rect">
            <a:avLst/>
          </a:prstGeom>
          <a:noFill/>
        </p:spPr>
        <p:txBody>
          <a:bodyPr wrap="none" rtlCol="0">
            <a:spAutoFit/>
          </a:bodyPr>
          <a:lstStyle/>
          <a:p>
            <a:r>
              <a:rPr lang="en-GB" dirty="0" smtClean="0">
                <a:solidFill>
                  <a:schemeClr val="bg1"/>
                </a:solidFill>
              </a:rPr>
              <a:t>Activities</a:t>
            </a:r>
            <a:endParaRPr lang="en-GB" dirty="0">
              <a:solidFill>
                <a:schemeClr val="bg1"/>
              </a:solidFill>
            </a:endParaRPr>
          </a:p>
        </p:txBody>
      </p:sp>
      <p:sp>
        <p:nvSpPr>
          <p:cNvPr id="29" name="TextBox 28"/>
          <p:cNvSpPr txBox="1"/>
          <p:nvPr/>
        </p:nvSpPr>
        <p:spPr>
          <a:xfrm>
            <a:off x="4139952" y="1340768"/>
            <a:ext cx="946093" cy="369332"/>
          </a:xfrm>
          <a:prstGeom prst="rect">
            <a:avLst/>
          </a:prstGeom>
          <a:noFill/>
        </p:spPr>
        <p:txBody>
          <a:bodyPr wrap="none" rtlCol="0">
            <a:spAutoFit/>
          </a:bodyPr>
          <a:lstStyle/>
          <a:p>
            <a:r>
              <a:rPr lang="en-GB" dirty="0" smtClean="0">
                <a:solidFill>
                  <a:schemeClr val="bg1"/>
                </a:solidFill>
              </a:rPr>
              <a:t>Outputs</a:t>
            </a:r>
            <a:endParaRPr lang="en-GB" dirty="0">
              <a:solidFill>
                <a:schemeClr val="bg1"/>
              </a:solidFill>
            </a:endParaRPr>
          </a:p>
        </p:txBody>
      </p:sp>
      <p:sp>
        <p:nvSpPr>
          <p:cNvPr id="30" name="TextBox 29"/>
          <p:cNvSpPr txBox="1"/>
          <p:nvPr/>
        </p:nvSpPr>
        <p:spPr>
          <a:xfrm>
            <a:off x="5580112" y="1272709"/>
            <a:ext cx="1140120" cy="369332"/>
          </a:xfrm>
          <a:prstGeom prst="rect">
            <a:avLst/>
          </a:prstGeom>
          <a:noFill/>
        </p:spPr>
        <p:txBody>
          <a:bodyPr wrap="none" rtlCol="0">
            <a:spAutoFit/>
          </a:bodyPr>
          <a:lstStyle/>
          <a:p>
            <a:r>
              <a:rPr lang="en-GB" dirty="0" smtClean="0">
                <a:solidFill>
                  <a:schemeClr val="bg1"/>
                </a:solidFill>
              </a:rPr>
              <a:t>Outcomes</a:t>
            </a:r>
            <a:endParaRPr lang="en-GB" dirty="0">
              <a:solidFill>
                <a:schemeClr val="bg1"/>
              </a:solidFill>
            </a:endParaRPr>
          </a:p>
        </p:txBody>
      </p:sp>
      <p:sp>
        <p:nvSpPr>
          <p:cNvPr id="31" name="TextBox 30"/>
          <p:cNvSpPr txBox="1"/>
          <p:nvPr/>
        </p:nvSpPr>
        <p:spPr>
          <a:xfrm>
            <a:off x="7122493" y="1196752"/>
            <a:ext cx="833883" cy="369332"/>
          </a:xfrm>
          <a:prstGeom prst="rect">
            <a:avLst/>
          </a:prstGeom>
          <a:noFill/>
        </p:spPr>
        <p:txBody>
          <a:bodyPr wrap="none" rtlCol="0">
            <a:spAutoFit/>
          </a:bodyPr>
          <a:lstStyle/>
          <a:p>
            <a:r>
              <a:rPr lang="en-GB" dirty="0" smtClean="0">
                <a:solidFill>
                  <a:schemeClr val="bg1"/>
                </a:solidFill>
              </a:rPr>
              <a:t>Impact</a:t>
            </a:r>
            <a:endParaRPr lang="en-GB" dirty="0">
              <a:solidFill>
                <a:schemeClr val="bg1"/>
              </a:solidFill>
            </a:endParaRPr>
          </a:p>
        </p:txBody>
      </p:sp>
    </p:spTree>
    <p:extLst>
      <p:ext uri="{BB962C8B-B14F-4D97-AF65-F5344CB8AC3E}">
        <p14:creationId xmlns:p14="http://schemas.microsoft.com/office/powerpoint/2010/main" val="17566729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3451977">
            <a:off x="2043885" y="1983761"/>
            <a:ext cx="1228874" cy="847923"/>
          </a:xfrm>
          <a:prstGeom prst="rect">
            <a:avLst/>
          </a:prstGeom>
        </p:spPr>
      </p:pic>
      <p:sp>
        <p:nvSpPr>
          <p:cNvPr id="63" name="Rectangle 62"/>
          <p:cNvSpPr/>
          <p:nvPr/>
        </p:nvSpPr>
        <p:spPr>
          <a:xfrm>
            <a:off x="5659443" y="1916832"/>
            <a:ext cx="928781" cy="309634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800" b="1" dirty="0" smtClean="0">
                <a:solidFill>
                  <a:schemeClr val="tx1"/>
                </a:solidFill>
              </a:rPr>
              <a:t>Short Term</a:t>
            </a:r>
            <a:endParaRPr lang="en-GB" sz="1100" b="1" dirty="0">
              <a:solidFill>
                <a:schemeClr val="tx1"/>
              </a:solidFill>
            </a:endParaRPr>
          </a:p>
        </p:txBody>
      </p:sp>
      <p:sp>
        <p:nvSpPr>
          <p:cNvPr id="66" name="Rectangle 65"/>
          <p:cNvSpPr/>
          <p:nvPr/>
        </p:nvSpPr>
        <p:spPr>
          <a:xfrm>
            <a:off x="6669256" y="1922372"/>
            <a:ext cx="928781" cy="309634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800" b="1" dirty="0" smtClean="0">
                <a:solidFill>
                  <a:schemeClr val="tx1"/>
                </a:solidFill>
              </a:rPr>
              <a:t>Medium Term</a:t>
            </a:r>
            <a:endParaRPr lang="en-GB" sz="1100" b="1" dirty="0">
              <a:solidFill>
                <a:schemeClr val="tx1"/>
              </a:solidFill>
            </a:endParaRPr>
          </a:p>
        </p:txBody>
      </p:sp>
      <p:sp>
        <p:nvSpPr>
          <p:cNvPr id="67" name="Rectangle 66"/>
          <p:cNvSpPr/>
          <p:nvPr/>
        </p:nvSpPr>
        <p:spPr>
          <a:xfrm>
            <a:off x="7675667" y="1911253"/>
            <a:ext cx="928781" cy="309634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800" b="1" dirty="0" smtClean="0">
                <a:solidFill>
                  <a:schemeClr val="tx1"/>
                </a:solidFill>
              </a:rPr>
              <a:t>Long Term</a:t>
            </a:r>
            <a:endParaRPr lang="en-GB" sz="1100" b="1" dirty="0">
              <a:solidFill>
                <a:schemeClr val="tx1"/>
              </a:solidFill>
            </a:endParaRPr>
          </a:p>
        </p:txBody>
      </p:sp>
      <p:grpSp>
        <p:nvGrpSpPr>
          <p:cNvPr id="54" name="Group 53"/>
          <p:cNvGrpSpPr/>
          <p:nvPr/>
        </p:nvGrpSpPr>
        <p:grpSpPr>
          <a:xfrm>
            <a:off x="1049308" y="5733256"/>
            <a:ext cx="7298264" cy="793195"/>
            <a:chOff x="1086004" y="3272631"/>
            <a:chExt cx="7298264" cy="793195"/>
          </a:xfrm>
        </p:grpSpPr>
        <p:sp>
          <p:nvSpPr>
            <p:cNvPr id="10" name="Line 18"/>
            <p:cNvSpPr>
              <a:spLocks noChangeShapeType="1"/>
            </p:cNvSpPr>
            <p:nvPr/>
          </p:nvSpPr>
          <p:spPr bwMode="auto">
            <a:xfrm>
              <a:off x="1086004" y="3694906"/>
              <a:ext cx="272632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 name="Line 19"/>
            <p:cNvSpPr>
              <a:spLocks noChangeShapeType="1"/>
            </p:cNvSpPr>
            <p:nvPr/>
          </p:nvSpPr>
          <p:spPr bwMode="auto">
            <a:xfrm>
              <a:off x="4328238" y="3694906"/>
              <a:ext cx="40560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 name="Text Box 20"/>
            <p:cNvSpPr txBox="1">
              <a:spLocks noChangeArrowheads="1"/>
            </p:cNvSpPr>
            <p:nvPr/>
          </p:nvSpPr>
          <p:spPr bwMode="auto">
            <a:xfrm>
              <a:off x="1086004" y="3696494"/>
              <a:ext cx="272632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900" b="1" dirty="0" smtClean="0"/>
                <a:t>The project challenged the assumption that  a single catalyst would cover the needs of the challenge.</a:t>
              </a:r>
              <a:endParaRPr lang="en-US" sz="900" b="1" dirty="0"/>
            </a:p>
          </p:txBody>
        </p:sp>
        <p:sp>
          <p:nvSpPr>
            <p:cNvPr id="13" name="Text Box 21"/>
            <p:cNvSpPr txBox="1">
              <a:spLocks noChangeArrowheads="1"/>
            </p:cNvSpPr>
            <p:nvPr/>
          </p:nvSpPr>
          <p:spPr bwMode="auto">
            <a:xfrm>
              <a:off x="4328238" y="3696494"/>
              <a:ext cx="40560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900" b="1" dirty="0" smtClean="0"/>
                <a:t>The long term impact of the project on the delivery of teacher aspirations and pupil engagement needs to be monitored and reported on.</a:t>
              </a:r>
              <a:endParaRPr lang="en-US" sz="900" b="1" dirty="0"/>
            </a:p>
          </p:txBody>
        </p:sp>
        <p:sp>
          <p:nvSpPr>
            <p:cNvPr id="36" name="Rectangle 25"/>
            <p:cNvSpPr>
              <a:spLocks noChangeArrowheads="1"/>
            </p:cNvSpPr>
            <p:nvPr/>
          </p:nvSpPr>
          <p:spPr bwMode="auto">
            <a:xfrm>
              <a:off x="1157239" y="3272631"/>
              <a:ext cx="2655092" cy="2762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b="1" dirty="0" smtClean="0"/>
                <a:t>Challenged Assumptions</a:t>
              </a:r>
              <a:endParaRPr lang="en-US" sz="1400" b="1" dirty="0"/>
            </a:p>
          </p:txBody>
        </p:sp>
        <p:sp>
          <p:nvSpPr>
            <p:cNvPr id="29" name="Rectangle 33"/>
            <p:cNvSpPr>
              <a:spLocks noChangeArrowheads="1"/>
            </p:cNvSpPr>
            <p:nvPr/>
          </p:nvSpPr>
          <p:spPr bwMode="auto">
            <a:xfrm>
              <a:off x="4477183" y="3272631"/>
              <a:ext cx="3831535" cy="2762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b="1" dirty="0" smtClean="0"/>
                <a:t>Next Steps</a:t>
              </a:r>
              <a:endParaRPr lang="en-US" sz="1400" b="1" dirty="0"/>
            </a:p>
          </p:txBody>
        </p:sp>
      </p:grpSp>
      <p:grpSp>
        <p:nvGrpSpPr>
          <p:cNvPr id="53" name="Group 52"/>
          <p:cNvGrpSpPr/>
          <p:nvPr/>
        </p:nvGrpSpPr>
        <p:grpSpPr>
          <a:xfrm>
            <a:off x="107504" y="764704"/>
            <a:ext cx="8856984" cy="1724025"/>
            <a:chOff x="534480" y="1000918"/>
            <a:chExt cx="8069967" cy="1724025"/>
          </a:xfrm>
        </p:grpSpPr>
        <p:grpSp>
          <p:nvGrpSpPr>
            <p:cNvPr id="8" name="Group 7"/>
            <p:cNvGrpSpPr>
              <a:grpSpLocks/>
            </p:cNvGrpSpPr>
            <p:nvPr/>
          </p:nvGrpSpPr>
          <p:grpSpPr bwMode="auto">
            <a:xfrm>
              <a:off x="1086004" y="1134268"/>
              <a:ext cx="7518443" cy="690563"/>
              <a:chOff x="624" y="2064"/>
              <a:chExt cx="4896" cy="480"/>
            </a:xfrm>
          </p:grpSpPr>
          <p:sp>
            <p:nvSpPr>
              <p:cNvPr id="43" name="Rectangle 8"/>
              <p:cNvSpPr>
                <a:spLocks noChangeArrowheads="1"/>
              </p:cNvSpPr>
              <p:nvPr/>
            </p:nvSpPr>
            <p:spPr bwMode="auto">
              <a:xfrm>
                <a:off x="624" y="2064"/>
                <a:ext cx="864" cy="4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b="1" dirty="0"/>
                  <a:t>Resources /</a:t>
                </a:r>
              </a:p>
              <a:p>
                <a:pPr algn="ctr"/>
                <a:r>
                  <a:rPr lang="en-US" sz="1200" b="1" dirty="0"/>
                  <a:t>Inputs</a:t>
                </a:r>
              </a:p>
            </p:txBody>
          </p:sp>
          <p:sp>
            <p:nvSpPr>
              <p:cNvPr id="44" name="Rectangle 9"/>
              <p:cNvSpPr>
                <a:spLocks noChangeArrowheads="1"/>
              </p:cNvSpPr>
              <p:nvPr/>
            </p:nvSpPr>
            <p:spPr bwMode="auto">
              <a:xfrm>
                <a:off x="1632" y="2064"/>
                <a:ext cx="864" cy="4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b="1"/>
                  <a:t>Activities</a:t>
                </a:r>
              </a:p>
            </p:txBody>
          </p:sp>
          <p:sp>
            <p:nvSpPr>
              <p:cNvPr id="45" name="Rectangle 10"/>
              <p:cNvSpPr>
                <a:spLocks noChangeArrowheads="1"/>
              </p:cNvSpPr>
              <p:nvPr/>
            </p:nvSpPr>
            <p:spPr bwMode="auto">
              <a:xfrm>
                <a:off x="2640" y="2064"/>
                <a:ext cx="864" cy="4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b="1" dirty="0"/>
                  <a:t>Outputs</a:t>
                </a:r>
              </a:p>
            </p:txBody>
          </p:sp>
          <p:sp>
            <p:nvSpPr>
              <p:cNvPr id="46" name="Rectangle 11"/>
              <p:cNvSpPr>
                <a:spLocks noChangeArrowheads="1"/>
              </p:cNvSpPr>
              <p:nvPr/>
            </p:nvSpPr>
            <p:spPr bwMode="auto">
              <a:xfrm>
                <a:off x="3648" y="2064"/>
                <a:ext cx="864" cy="4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b="1"/>
                  <a:t>Outcomes</a:t>
                </a:r>
              </a:p>
            </p:txBody>
          </p:sp>
          <p:sp>
            <p:nvSpPr>
              <p:cNvPr id="47" name="Rectangle 12"/>
              <p:cNvSpPr>
                <a:spLocks noChangeArrowheads="1"/>
              </p:cNvSpPr>
              <p:nvPr/>
            </p:nvSpPr>
            <p:spPr bwMode="auto">
              <a:xfrm>
                <a:off x="4656" y="2064"/>
                <a:ext cx="864" cy="4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b="1"/>
                  <a:t>Impact</a:t>
                </a:r>
              </a:p>
            </p:txBody>
          </p:sp>
          <p:sp>
            <p:nvSpPr>
              <p:cNvPr id="48" name="AutoShape 13"/>
              <p:cNvSpPr>
                <a:spLocks noChangeArrowheads="1"/>
              </p:cNvSpPr>
              <p:nvPr/>
            </p:nvSpPr>
            <p:spPr bwMode="auto">
              <a:xfrm>
                <a:off x="1488" y="2112"/>
                <a:ext cx="192" cy="384"/>
              </a:xfrm>
              <a:prstGeom prst="rightArrow">
                <a:avLst>
                  <a:gd name="adj1" fmla="val 50000"/>
                  <a:gd name="adj2" fmla="val 54167"/>
                </a:avLst>
              </a:prstGeom>
              <a:solidFill>
                <a:schemeClr val="hlink"/>
              </a:solidFill>
              <a:ln w="9525">
                <a:solidFill>
                  <a:srgbClr val="CC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 name="AutoShape 14"/>
              <p:cNvSpPr>
                <a:spLocks noChangeArrowheads="1"/>
              </p:cNvSpPr>
              <p:nvPr/>
            </p:nvSpPr>
            <p:spPr bwMode="auto">
              <a:xfrm>
                <a:off x="2496" y="2112"/>
                <a:ext cx="192" cy="384"/>
              </a:xfrm>
              <a:prstGeom prst="rightArrow">
                <a:avLst>
                  <a:gd name="adj1" fmla="val 50000"/>
                  <a:gd name="adj2" fmla="val 54167"/>
                </a:avLst>
              </a:prstGeom>
              <a:solidFill>
                <a:schemeClr val="hlink"/>
              </a:solidFill>
              <a:ln w="9525">
                <a:solidFill>
                  <a:srgbClr val="CC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0" name="AutoShape 15"/>
              <p:cNvSpPr>
                <a:spLocks noChangeArrowheads="1"/>
              </p:cNvSpPr>
              <p:nvPr/>
            </p:nvSpPr>
            <p:spPr bwMode="auto">
              <a:xfrm>
                <a:off x="3504" y="2112"/>
                <a:ext cx="192" cy="384"/>
              </a:xfrm>
              <a:prstGeom prst="rightArrow">
                <a:avLst>
                  <a:gd name="adj1" fmla="val 50000"/>
                  <a:gd name="adj2" fmla="val 54167"/>
                </a:avLst>
              </a:prstGeom>
              <a:solidFill>
                <a:schemeClr val="hlink"/>
              </a:solidFill>
              <a:ln w="9525">
                <a:solidFill>
                  <a:srgbClr val="CC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 name="AutoShape 16"/>
              <p:cNvSpPr>
                <a:spLocks noChangeArrowheads="1"/>
              </p:cNvSpPr>
              <p:nvPr/>
            </p:nvSpPr>
            <p:spPr bwMode="auto">
              <a:xfrm>
                <a:off x="4512" y="2112"/>
                <a:ext cx="192" cy="384"/>
              </a:xfrm>
              <a:prstGeom prst="rightArrow">
                <a:avLst>
                  <a:gd name="adj1" fmla="val 50000"/>
                  <a:gd name="adj2" fmla="val 54167"/>
                </a:avLst>
              </a:prstGeom>
              <a:solidFill>
                <a:schemeClr val="hlink"/>
              </a:solidFill>
              <a:ln w="9525">
                <a:solidFill>
                  <a:srgbClr val="CC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15" name="Rectangle 23"/>
            <p:cNvSpPr>
              <a:spLocks noChangeArrowheads="1"/>
            </p:cNvSpPr>
            <p:nvPr/>
          </p:nvSpPr>
          <p:spPr bwMode="auto">
            <a:xfrm flipV="1">
              <a:off x="570096" y="1137443"/>
              <a:ext cx="442515" cy="13795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1"/>
            <a:lstStyle/>
            <a:p>
              <a:pPr algn="ctr"/>
              <a:endParaRPr lang="en-US"/>
            </a:p>
          </p:txBody>
        </p:sp>
        <p:sp>
          <p:nvSpPr>
            <p:cNvPr id="18" name="AutoShape 40"/>
            <p:cNvSpPr>
              <a:spLocks noChangeArrowheads="1"/>
            </p:cNvSpPr>
            <p:nvPr/>
          </p:nvSpPr>
          <p:spPr bwMode="auto">
            <a:xfrm flipV="1">
              <a:off x="865826" y="1000918"/>
              <a:ext cx="366964" cy="1724025"/>
            </a:xfrm>
            <a:prstGeom prst="rightArrow">
              <a:avLst>
                <a:gd name="adj1" fmla="val 50000"/>
                <a:gd name="adj2" fmla="val 72500"/>
              </a:avLst>
            </a:prstGeom>
            <a:solidFill>
              <a:schemeClr val="hlink"/>
            </a:solidFill>
            <a:ln w="9525">
              <a:solidFill>
                <a:srgbClr val="CC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r>
                <a:rPr lang="en-US" sz="1200" b="1" dirty="0">
                  <a:solidFill>
                    <a:srgbClr val="CC6600"/>
                  </a:solidFill>
                </a:rPr>
                <a:t>Priorities</a:t>
              </a:r>
              <a:endParaRPr lang="en-US" b="1" dirty="0">
                <a:solidFill>
                  <a:srgbClr val="CC6600"/>
                </a:solidFill>
              </a:endParaRPr>
            </a:p>
          </p:txBody>
        </p:sp>
        <p:sp>
          <p:nvSpPr>
            <p:cNvPr id="19" name="Rectangle 41"/>
            <p:cNvSpPr>
              <a:spLocks noChangeArrowheads="1"/>
            </p:cNvSpPr>
            <p:nvPr/>
          </p:nvSpPr>
          <p:spPr bwMode="auto">
            <a:xfrm rot="16200000">
              <a:off x="316387" y="1621442"/>
              <a:ext cx="809625" cy="373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dirty="0" smtClean="0"/>
                <a:t>Situation</a:t>
              </a:r>
              <a:endParaRPr lang="en-US" sz="1200" b="1" dirty="0"/>
            </a:p>
          </p:txBody>
        </p:sp>
      </p:grpSp>
      <p:sp>
        <p:nvSpPr>
          <p:cNvPr id="71" name="TextBox 70"/>
          <p:cNvSpPr txBox="1"/>
          <p:nvPr/>
        </p:nvSpPr>
        <p:spPr>
          <a:xfrm>
            <a:off x="626531" y="114089"/>
            <a:ext cx="7981544" cy="738664"/>
          </a:xfrm>
          <a:prstGeom prst="rect">
            <a:avLst/>
          </a:prstGeom>
          <a:noFill/>
        </p:spPr>
        <p:txBody>
          <a:bodyPr wrap="none" rtlCol="0">
            <a:spAutoFit/>
          </a:bodyPr>
          <a:lstStyle/>
          <a:p>
            <a:pPr algn="ctr"/>
            <a:r>
              <a:rPr lang="en-GB" sz="2400" dirty="0" smtClean="0"/>
              <a:t>Creative Change – Increasing Pupil and Parent Voice</a:t>
            </a:r>
          </a:p>
          <a:p>
            <a:pPr algn="ctr"/>
            <a:r>
              <a:rPr lang="en-GB" dirty="0" err="1" smtClean="0"/>
              <a:t>Knightswood</a:t>
            </a:r>
            <a:r>
              <a:rPr lang="en-GB" dirty="0" smtClean="0"/>
              <a:t> Secondary School and Scott Sherwood/Clare Mills, Graphic Facilitator</a:t>
            </a:r>
            <a:endParaRPr lang="en-GB" dirty="0"/>
          </a:p>
        </p:txBody>
      </p:sp>
      <p:sp>
        <p:nvSpPr>
          <p:cNvPr id="89" name="Left Brace 88"/>
          <p:cNvSpPr/>
          <p:nvPr/>
        </p:nvSpPr>
        <p:spPr>
          <a:xfrm>
            <a:off x="3942616" y="2033031"/>
            <a:ext cx="269344" cy="3030837"/>
          </a:xfrm>
          <a:prstGeom prst="leftBrace">
            <a:avLst>
              <a:gd name="adj1" fmla="val 8333"/>
              <a:gd name="adj2" fmla="val 5053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2" name="Pentagon 51"/>
          <p:cNvSpPr/>
          <p:nvPr/>
        </p:nvSpPr>
        <p:spPr>
          <a:xfrm>
            <a:off x="6965905" y="2492896"/>
            <a:ext cx="1710551" cy="886918"/>
          </a:xfrm>
          <a:prstGeom prst="homePlate">
            <a:avLst>
              <a:gd name="adj" fmla="val 308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Practical changes and improvement</a:t>
            </a:r>
            <a:endParaRPr lang="en-GB" sz="1200" dirty="0"/>
          </a:p>
        </p:txBody>
      </p:sp>
      <p:sp>
        <p:nvSpPr>
          <p:cNvPr id="58" name="Rectangle 57"/>
          <p:cNvSpPr/>
          <p:nvPr/>
        </p:nvSpPr>
        <p:spPr>
          <a:xfrm>
            <a:off x="719119" y="2280501"/>
            <a:ext cx="1136543" cy="751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Identify educators with a challenge they are stuck on</a:t>
            </a:r>
            <a:endParaRPr lang="en-GB" dirty="0"/>
          </a:p>
        </p:txBody>
      </p:sp>
      <p:sp>
        <p:nvSpPr>
          <p:cNvPr id="60" name="Rectangle 59"/>
          <p:cNvSpPr/>
          <p:nvPr/>
        </p:nvSpPr>
        <p:spPr>
          <a:xfrm>
            <a:off x="4244157" y="1846660"/>
            <a:ext cx="1020132" cy="6088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Conversations</a:t>
            </a:r>
            <a:endParaRPr lang="en-GB" dirty="0"/>
          </a:p>
        </p:txBody>
      </p:sp>
      <p:sp>
        <p:nvSpPr>
          <p:cNvPr id="61" name="Rectangle 60"/>
          <p:cNvSpPr/>
          <p:nvPr/>
        </p:nvSpPr>
        <p:spPr>
          <a:xfrm>
            <a:off x="4244157" y="2583626"/>
            <a:ext cx="1020132" cy="6088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err="1" smtClean="0"/>
              <a:t>CPD</a:t>
            </a:r>
            <a:r>
              <a:rPr lang="en-GB" sz="1000" dirty="0" smtClean="0"/>
              <a:t>, staff meetings, workshops</a:t>
            </a:r>
            <a:endParaRPr lang="en-GB" dirty="0"/>
          </a:p>
        </p:txBody>
      </p:sp>
      <p:sp>
        <p:nvSpPr>
          <p:cNvPr id="62" name="Rectangle 61"/>
          <p:cNvSpPr/>
          <p:nvPr/>
        </p:nvSpPr>
        <p:spPr>
          <a:xfrm>
            <a:off x="4234335" y="3312884"/>
            <a:ext cx="1020132" cy="6088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Innovative and unpredicted activities</a:t>
            </a:r>
            <a:endParaRPr lang="en-GB" dirty="0"/>
          </a:p>
        </p:txBody>
      </p:sp>
      <p:sp>
        <p:nvSpPr>
          <p:cNvPr id="64" name="Rectangle 63"/>
          <p:cNvSpPr/>
          <p:nvPr/>
        </p:nvSpPr>
        <p:spPr>
          <a:xfrm>
            <a:off x="4211960" y="4044329"/>
            <a:ext cx="1020132" cy="6088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Structured approaches</a:t>
            </a:r>
            <a:endParaRPr lang="en-GB" dirty="0"/>
          </a:p>
        </p:txBody>
      </p:sp>
      <p:sp>
        <p:nvSpPr>
          <p:cNvPr id="65" name="Rectangle 64"/>
          <p:cNvSpPr/>
          <p:nvPr/>
        </p:nvSpPr>
        <p:spPr>
          <a:xfrm>
            <a:off x="4211960" y="4784304"/>
            <a:ext cx="1020132" cy="6088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Inputs with Learners</a:t>
            </a:r>
            <a:endParaRPr lang="en-GB" dirty="0"/>
          </a:p>
        </p:txBody>
      </p:sp>
      <p:sp>
        <p:nvSpPr>
          <p:cNvPr id="76" name="Pentagon 75"/>
          <p:cNvSpPr/>
          <p:nvPr/>
        </p:nvSpPr>
        <p:spPr>
          <a:xfrm>
            <a:off x="5566740" y="2331251"/>
            <a:ext cx="1327157" cy="1283269"/>
          </a:xfrm>
          <a:prstGeom prst="homePlate">
            <a:avLst>
              <a:gd name="adj" fmla="val 237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itchFamily="34" charset="0"/>
              <a:buChar char="•"/>
            </a:pPr>
            <a:r>
              <a:rPr lang="en-GB" sz="1000" dirty="0" smtClean="0"/>
              <a:t>Renewed passion for the challenge</a:t>
            </a:r>
          </a:p>
          <a:p>
            <a:pPr marL="171450" indent="-171450">
              <a:buFont typeface="Arial" pitchFamily="34" charset="0"/>
              <a:buChar char="•"/>
            </a:pPr>
            <a:r>
              <a:rPr lang="en-GB" sz="1000" dirty="0" smtClean="0"/>
              <a:t>New questions</a:t>
            </a:r>
          </a:p>
          <a:p>
            <a:pPr marL="171450" indent="-171450">
              <a:buFont typeface="Arial" pitchFamily="34" charset="0"/>
              <a:buChar char="•"/>
            </a:pPr>
            <a:r>
              <a:rPr lang="en-GB" sz="1000" dirty="0" smtClean="0"/>
              <a:t>New ways of looking at the challenge</a:t>
            </a:r>
            <a:endParaRPr lang="en-GB" sz="1000" dirty="0"/>
          </a:p>
        </p:txBody>
      </p:sp>
      <p:sp>
        <p:nvSpPr>
          <p:cNvPr id="87" name="Pentagon 86"/>
          <p:cNvSpPr/>
          <p:nvPr/>
        </p:nvSpPr>
        <p:spPr>
          <a:xfrm>
            <a:off x="5594108" y="3953550"/>
            <a:ext cx="1496900" cy="1283269"/>
          </a:xfrm>
          <a:prstGeom prst="homePlate">
            <a:avLst>
              <a:gd name="adj" fmla="val 237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t>Develop creative educators</a:t>
            </a:r>
          </a:p>
          <a:p>
            <a:pPr marL="171450" indent="-171450">
              <a:buFont typeface="Arial" pitchFamily="34" charset="0"/>
              <a:buChar char="•"/>
            </a:pPr>
            <a:r>
              <a:rPr lang="en-GB" sz="1000" dirty="0" smtClean="0"/>
              <a:t>More curious</a:t>
            </a:r>
          </a:p>
          <a:p>
            <a:pPr marL="171450" indent="-171450">
              <a:buFont typeface="Arial" pitchFamily="34" charset="0"/>
              <a:buChar char="•"/>
            </a:pPr>
            <a:r>
              <a:rPr lang="en-GB" sz="1000" dirty="0" smtClean="0"/>
              <a:t>More open-minded</a:t>
            </a:r>
          </a:p>
          <a:p>
            <a:pPr marL="171450" indent="-171450">
              <a:buFont typeface="Arial" pitchFamily="34" charset="0"/>
              <a:buChar char="•"/>
            </a:pPr>
            <a:r>
              <a:rPr lang="en-GB" sz="1000" dirty="0" smtClean="0"/>
              <a:t>More imaginative</a:t>
            </a:r>
          </a:p>
          <a:p>
            <a:pPr marL="171450" indent="-171450">
              <a:buFont typeface="Arial" pitchFamily="34" charset="0"/>
              <a:buChar char="•"/>
            </a:pPr>
            <a:r>
              <a:rPr lang="en-GB" sz="1000" dirty="0" smtClean="0"/>
              <a:t>Better problem-solvers</a:t>
            </a:r>
            <a:endParaRPr lang="en-GB" sz="1000" dirty="0"/>
          </a:p>
        </p:txBody>
      </p:sp>
      <p:sp>
        <p:nvSpPr>
          <p:cNvPr id="88" name="Pentagon 87"/>
          <p:cNvSpPr/>
          <p:nvPr/>
        </p:nvSpPr>
        <p:spPr>
          <a:xfrm>
            <a:off x="7179556" y="3916370"/>
            <a:ext cx="1568908" cy="1404981"/>
          </a:xfrm>
          <a:prstGeom prst="homePlate">
            <a:avLst>
              <a:gd name="adj" fmla="val 237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t>Cultural Change</a:t>
            </a:r>
          </a:p>
          <a:p>
            <a:pPr marL="171450" indent="-171450">
              <a:buFont typeface="Arial" pitchFamily="34" charset="0"/>
              <a:buChar char="•"/>
            </a:pPr>
            <a:r>
              <a:rPr lang="en-GB" sz="1000" dirty="0" smtClean="0"/>
              <a:t>More flexible systems</a:t>
            </a:r>
          </a:p>
          <a:p>
            <a:pPr marL="171450" indent="-171450">
              <a:buFont typeface="Arial" pitchFamily="34" charset="0"/>
              <a:buChar char="•"/>
            </a:pPr>
            <a:r>
              <a:rPr lang="en-GB" sz="1000" dirty="0" smtClean="0"/>
              <a:t>More creative establishments</a:t>
            </a:r>
          </a:p>
          <a:p>
            <a:pPr marL="171450" indent="-171450">
              <a:buFont typeface="Arial" pitchFamily="34" charset="0"/>
              <a:buChar char="•"/>
            </a:pPr>
            <a:r>
              <a:rPr lang="en-GB" sz="1000" dirty="0" smtClean="0"/>
              <a:t>More resilient staff</a:t>
            </a:r>
          </a:p>
          <a:p>
            <a:pPr marL="171450" indent="-171450">
              <a:buFont typeface="Arial" pitchFamily="34" charset="0"/>
              <a:buChar char="•"/>
            </a:pPr>
            <a:r>
              <a:rPr lang="en-GB" sz="1000" dirty="0" smtClean="0"/>
              <a:t>More empowered staff</a:t>
            </a:r>
            <a:endParaRPr lang="en-GB" sz="1000" dirty="0"/>
          </a:p>
        </p:txBody>
      </p:sp>
      <p:sp>
        <p:nvSpPr>
          <p:cNvPr id="4" name="Right Brace 3"/>
          <p:cNvSpPr/>
          <p:nvPr/>
        </p:nvSpPr>
        <p:spPr>
          <a:xfrm>
            <a:off x="5264289" y="2033031"/>
            <a:ext cx="302451" cy="3030837"/>
          </a:xfrm>
          <a:prstGeom prst="rightBrace">
            <a:avLst>
              <a:gd name="adj1" fmla="val 8333"/>
              <a:gd name="adj2" fmla="val 3102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0" name="Right Brace 89"/>
          <p:cNvSpPr/>
          <p:nvPr/>
        </p:nvSpPr>
        <p:spPr>
          <a:xfrm>
            <a:off x="5265463" y="2033030"/>
            <a:ext cx="302451" cy="3030837"/>
          </a:xfrm>
          <a:prstGeom prst="rightBrace">
            <a:avLst>
              <a:gd name="adj1" fmla="val 8333"/>
              <a:gd name="adj2" fmla="val 8390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5" name="Pentagon 54"/>
          <p:cNvSpPr/>
          <p:nvPr/>
        </p:nvSpPr>
        <p:spPr>
          <a:xfrm>
            <a:off x="2596771" y="3300011"/>
            <a:ext cx="1327157" cy="54475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Educators and Creative Catalysts collaborate</a:t>
            </a:r>
            <a:endParaRPr lang="en-GB" sz="1000" dirty="0"/>
          </a:p>
        </p:txBody>
      </p:sp>
      <p:sp>
        <p:nvSpPr>
          <p:cNvPr id="59" name="Pentagon 58"/>
          <p:cNvSpPr/>
          <p:nvPr/>
        </p:nvSpPr>
        <p:spPr>
          <a:xfrm>
            <a:off x="1193829" y="3300012"/>
            <a:ext cx="1327157" cy="54475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Match educators with a Creative Catalyst</a:t>
            </a:r>
            <a:endParaRPr lang="en-GB" sz="1000" dirty="0"/>
          </a:p>
        </p:txBody>
      </p:sp>
      <p:cxnSp>
        <p:nvCxnSpPr>
          <p:cNvPr id="93" name="Elbow Connector 92"/>
          <p:cNvCxnSpPr>
            <a:endCxn id="59" idx="1"/>
          </p:cNvCxnSpPr>
          <p:nvPr/>
        </p:nvCxnSpPr>
        <p:spPr>
          <a:xfrm rot="16200000" flipH="1">
            <a:off x="776396" y="3154955"/>
            <a:ext cx="540631" cy="29423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68" name="Folded Corner 67"/>
          <p:cNvSpPr/>
          <p:nvPr/>
        </p:nvSpPr>
        <p:spPr>
          <a:xfrm rot="21171799">
            <a:off x="4174062" y="3427280"/>
            <a:ext cx="1344959" cy="1292635"/>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solidFill>
              <a:latin typeface="MV Boli" pitchFamily="2" charset="0"/>
              <a:cs typeface="MV Boli" pitchFamily="2" charset="0"/>
            </a:endParaRPr>
          </a:p>
          <a:p>
            <a:pPr algn="ctr"/>
            <a:endParaRPr lang="en-GB" sz="1200" dirty="0" smtClean="0">
              <a:solidFill>
                <a:schemeClr val="tx1"/>
              </a:solidFill>
              <a:latin typeface="MV Boli" pitchFamily="2" charset="0"/>
              <a:cs typeface="MV Boli" pitchFamily="2" charset="0"/>
            </a:endParaRPr>
          </a:p>
          <a:p>
            <a:pPr algn="ctr"/>
            <a:r>
              <a:rPr lang="en-GB" sz="1200" dirty="0" smtClean="0">
                <a:solidFill>
                  <a:schemeClr val="tx1"/>
                </a:solidFill>
                <a:latin typeface="MV Boli" pitchFamily="2" charset="0"/>
                <a:cs typeface="MV Boli" pitchFamily="2" charset="0"/>
              </a:rPr>
              <a:t>Actions </a:t>
            </a:r>
            <a:r>
              <a:rPr lang="en-GB" sz="1200" dirty="0">
                <a:solidFill>
                  <a:schemeClr val="tx1"/>
                </a:solidFill>
                <a:latin typeface="MV Boli" pitchFamily="2" charset="0"/>
                <a:cs typeface="MV Boli" pitchFamily="2" charset="0"/>
              </a:rPr>
              <a:t>to </a:t>
            </a:r>
            <a:r>
              <a:rPr lang="en-GB" sz="1200" dirty="0" smtClean="0">
                <a:solidFill>
                  <a:schemeClr val="tx1"/>
                </a:solidFill>
                <a:latin typeface="MV Boli" pitchFamily="2" charset="0"/>
                <a:cs typeface="MV Boli" pitchFamily="2" charset="0"/>
              </a:rPr>
              <a:t>support </a:t>
            </a:r>
            <a:r>
              <a:rPr lang="en-GB" sz="1200" dirty="0">
                <a:solidFill>
                  <a:schemeClr val="tx1"/>
                </a:solidFill>
                <a:latin typeface="MV Boli" pitchFamily="2" charset="0"/>
                <a:cs typeface="MV Boli" pitchFamily="2" charset="0"/>
              </a:rPr>
              <a:t>t</a:t>
            </a:r>
            <a:r>
              <a:rPr lang="en-GB" sz="1200" dirty="0" smtClean="0">
                <a:solidFill>
                  <a:schemeClr val="tx1"/>
                </a:solidFill>
                <a:latin typeface="MV Boli" pitchFamily="2" charset="0"/>
                <a:cs typeface="MV Boli" pitchFamily="2" charset="0"/>
              </a:rPr>
              <a:t>eachers – identified and undertaken by learners</a:t>
            </a:r>
            <a:endParaRPr lang="en-GB" sz="1200" dirty="0">
              <a:solidFill>
                <a:schemeClr val="tx1"/>
              </a:solidFill>
              <a:latin typeface="MV Boli" pitchFamily="2" charset="0"/>
              <a:cs typeface="MV Boli" pitchFamily="2" charset="0"/>
            </a:endParaRPr>
          </a:p>
          <a:p>
            <a:pPr algn="ctr"/>
            <a:endParaRPr lang="en-GB" sz="1200" dirty="0">
              <a:solidFill>
                <a:schemeClr val="tx1"/>
              </a:solidFill>
              <a:latin typeface="MV Boli" pitchFamily="2" charset="0"/>
              <a:cs typeface="MV Boli" pitchFamily="2" charset="0"/>
            </a:endParaRPr>
          </a:p>
        </p:txBody>
      </p:sp>
      <p:sp>
        <p:nvSpPr>
          <p:cNvPr id="69" name="Folded Corner 68"/>
          <p:cNvSpPr/>
          <p:nvPr/>
        </p:nvSpPr>
        <p:spPr>
          <a:xfrm rot="21171799">
            <a:off x="2551352" y="2463617"/>
            <a:ext cx="1181148" cy="768061"/>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MV Boli" pitchFamily="2" charset="0"/>
                <a:cs typeface="MV Boli" pitchFamily="2" charset="0"/>
              </a:rPr>
              <a:t>Initial challenge refined through conversation and reflection</a:t>
            </a:r>
            <a:endParaRPr lang="en-GB" sz="1000" dirty="0">
              <a:solidFill>
                <a:schemeClr val="tx1"/>
              </a:solidFill>
              <a:latin typeface="MV Boli" pitchFamily="2" charset="0"/>
              <a:cs typeface="MV Boli" pitchFamily="2" charset="0"/>
            </a:endParaRPr>
          </a:p>
        </p:txBody>
      </p:sp>
      <p:sp>
        <p:nvSpPr>
          <p:cNvPr id="2" name="Rectangle 1"/>
          <p:cNvSpPr/>
          <p:nvPr/>
        </p:nvSpPr>
        <p:spPr>
          <a:xfrm rot="16200000">
            <a:off x="-1608977" y="4028775"/>
            <a:ext cx="4372914" cy="1015663"/>
          </a:xfrm>
          <a:prstGeom prst="rect">
            <a:avLst/>
          </a:prstGeom>
        </p:spPr>
        <p:txBody>
          <a:bodyPr wrap="square">
            <a:spAutoFit/>
          </a:bodyPr>
          <a:lstStyle/>
          <a:p>
            <a:r>
              <a:rPr lang="en-US" sz="1000" dirty="0"/>
              <a:t>We believe that we have made a significant start in addressing universal Health and Wellbeing but that many aspects of this are fragmented. There are issues with consistency of delivery but we do not wish to implement simplistic quality assurance processes that undermine the innovation and </a:t>
            </a:r>
            <a:r>
              <a:rPr lang="en-US" sz="1000" dirty="0" smtClean="0"/>
              <a:t>creativity</a:t>
            </a:r>
          </a:p>
          <a:p>
            <a:r>
              <a:rPr lang="en-US" sz="1000" dirty="0" smtClean="0"/>
              <a:t>that </a:t>
            </a:r>
            <a:r>
              <a:rPr lang="en-US" sz="1000" dirty="0"/>
              <a:t>could make this a truly meaningful transformative </a:t>
            </a:r>
            <a:r>
              <a:rPr lang="en-US" sz="1000" dirty="0" err="1" smtClean="0"/>
              <a:t>programme</a:t>
            </a:r>
            <a:endParaRPr lang="en-US" sz="1000" dirty="0" smtClean="0"/>
          </a:p>
          <a:p>
            <a:r>
              <a:rPr lang="en-US" sz="1000" dirty="0" smtClean="0"/>
              <a:t>for </a:t>
            </a:r>
            <a:r>
              <a:rPr lang="en-US" sz="1000" dirty="0"/>
              <a:t>pupils and for staff</a:t>
            </a:r>
            <a:endParaRPr lang="en-GB" sz="1000" dirty="0"/>
          </a:p>
        </p:txBody>
      </p:sp>
      <p:pic>
        <p:nvPicPr>
          <p:cNvPr id="72" name="Picture 7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971428">
            <a:off x="1006552" y="2847005"/>
            <a:ext cx="1701709" cy="857122"/>
          </a:xfrm>
          <a:prstGeom prst="rect">
            <a:avLst/>
          </a:prstGeom>
        </p:spPr>
      </p:pic>
      <p:sp>
        <p:nvSpPr>
          <p:cNvPr id="73" name="Folded Corner 72"/>
          <p:cNvSpPr/>
          <p:nvPr/>
        </p:nvSpPr>
        <p:spPr>
          <a:xfrm rot="21171799">
            <a:off x="884847" y="1320259"/>
            <a:ext cx="1344959" cy="1709553"/>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tx1"/>
                </a:solidFill>
                <a:latin typeface="MV Boli" pitchFamily="2" charset="0"/>
                <a:cs typeface="MV Boli" pitchFamily="2" charset="0"/>
              </a:rPr>
              <a:t>Initial challenge </a:t>
            </a:r>
            <a:r>
              <a:rPr lang="en-GB" sz="1100" dirty="0">
                <a:solidFill>
                  <a:schemeClr val="tx1"/>
                </a:solidFill>
                <a:latin typeface="MV Boli" pitchFamily="2" charset="0"/>
                <a:cs typeface="MV Boli" pitchFamily="2" charset="0"/>
              </a:rPr>
              <a:t>r</a:t>
            </a:r>
            <a:r>
              <a:rPr lang="en-GB" sz="1100" dirty="0" smtClean="0">
                <a:solidFill>
                  <a:schemeClr val="tx1"/>
                </a:solidFill>
                <a:latin typeface="MV Boli" pitchFamily="2" charset="0"/>
                <a:cs typeface="MV Boli" pitchFamily="2" charset="0"/>
              </a:rPr>
              <a:t>evised – aspiration is revealed as being the crux of the challenge</a:t>
            </a:r>
            <a:endParaRPr lang="en-GB" sz="1100" dirty="0">
              <a:solidFill>
                <a:schemeClr val="tx1"/>
              </a:solidFill>
              <a:latin typeface="MV Boli" pitchFamily="2" charset="0"/>
              <a:cs typeface="MV Boli" pitchFamily="2" charset="0"/>
            </a:endParaRPr>
          </a:p>
        </p:txBody>
      </p:sp>
      <p:sp>
        <p:nvSpPr>
          <p:cNvPr id="74" name="Folded Corner 73"/>
          <p:cNvSpPr/>
          <p:nvPr/>
        </p:nvSpPr>
        <p:spPr>
          <a:xfrm rot="21171799">
            <a:off x="2814061" y="3364905"/>
            <a:ext cx="1344959" cy="936104"/>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MV Boli" pitchFamily="2" charset="0"/>
                <a:cs typeface="MV Boli" pitchFamily="2" charset="0"/>
              </a:rPr>
              <a:t>Teachers – train the trainer </a:t>
            </a:r>
            <a:r>
              <a:rPr lang="en-GB" sz="1200" dirty="0">
                <a:solidFill>
                  <a:schemeClr val="tx1"/>
                </a:solidFill>
                <a:latin typeface="MV Boli" pitchFamily="2" charset="0"/>
                <a:cs typeface="MV Boli" pitchFamily="2" charset="0"/>
              </a:rPr>
              <a:t>a</a:t>
            </a:r>
            <a:r>
              <a:rPr lang="en-GB" sz="1200" dirty="0" smtClean="0">
                <a:solidFill>
                  <a:schemeClr val="tx1"/>
                </a:solidFill>
                <a:latin typeface="MV Boli" pitchFamily="2" charset="0"/>
                <a:cs typeface="MV Boli" pitchFamily="2" charset="0"/>
              </a:rPr>
              <a:t>ctivity</a:t>
            </a:r>
            <a:endParaRPr lang="en-GB" sz="1200" dirty="0">
              <a:solidFill>
                <a:schemeClr val="tx1"/>
              </a:solidFill>
              <a:latin typeface="MV Boli" pitchFamily="2" charset="0"/>
              <a:cs typeface="MV Boli" pitchFamily="2" charset="0"/>
            </a:endParaRPr>
          </a:p>
        </p:txBody>
      </p:sp>
      <p:sp>
        <p:nvSpPr>
          <p:cNvPr id="75" name="Folded Corner 74"/>
          <p:cNvSpPr/>
          <p:nvPr/>
        </p:nvSpPr>
        <p:spPr>
          <a:xfrm rot="21171799">
            <a:off x="5764585" y="4616525"/>
            <a:ext cx="1344959" cy="936104"/>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smtClean="0">
              <a:solidFill>
                <a:schemeClr val="tx1"/>
              </a:solidFill>
              <a:latin typeface="MV Boli" pitchFamily="2" charset="0"/>
              <a:cs typeface="MV Boli" pitchFamily="2" charset="0"/>
            </a:endParaRPr>
          </a:p>
          <a:p>
            <a:pPr algn="ctr"/>
            <a:r>
              <a:rPr lang="en-GB" sz="1200" dirty="0" smtClean="0">
                <a:solidFill>
                  <a:schemeClr val="tx1"/>
                </a:solidFill>
                <a:latin typeface="MV Boli" pitchFamily="2" charset="0"/>
                <a:cs typeface="MV Boli" pitchFamily="2" charset="0"/>
              </a:rPr>
              <a:t>4 </a:t>
            </a:r>
            <a:r>
              <a:rPr lang="en-GB" sz="1200" dirty="0" err="1" smtClean="0">
                <a:solidFill>
                  <a:schemeClr val="tx1"/>
                </a:solidFill>
                <a:latin typeface="MV Boli" pitchFamily="2" charset="0"/>
                <a:cs typeface="MV Boli" pitchFamily="2" charset="0"/>
              </a:rPr>
              <a:t>Rs</a:t>
            </a:r>
            <a:r>
              <a:rPr lang="en-GB" sz="1200" dirty="0" smtClean="0">
                <a:solidFill>
                  <a:schemeClr val="tx1"/>
                </a:solidFill>
                <a:latin typeface="MV Boli" pitchFamily="2" charset="0"/>
                <a:cs typeface="MV Boli" pitchFamily="2" charset="0"/>
              </a:rPr>
              <a:t> – language re-claimed by staff</a:t>
            </a:r>
            <a:endParaRPr lang="en-GB" sz="1200" dirty="0">
              <a:solidFill>
                <a:schemeClr val="tx1"/>
              </a:solidFill>
              <a:latin typeface="MV Boli" pitchFamily="2" charset="0"/>
              <a:cs typeface="MV Boli" pitchFamily="2" charset="0"/>
            </a:endParaRPr>
          </a:p>
        </p:txBody>
      </p:sp>
      <p:sp>
        <p:nvSpPr>
          <p:cNvPr id="77" name="Folded Corner 76"/>
          <p:cNvSpPr/>
          <p:nvPr/>
        </p:nvSpPr>
        <p:spPr>
          <a:xfrm rot="21171799">
            <a:off x="2742053" y="4156993"/>
            <a:ext cx="1344959" cy="936104"/>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MV Boli" pitchFamily="2" charset="0"/>
                <a:cs typeface="MV Boli" pitchFamily="2" charset="0"/>
              </a:rPr>
              <a:t>Learners – train the trainer </a:t>
            </a:r>
            <a:r>
              <a:rPr lang="en-GB" sz="1200" dirty="0">
                <a:solidFill>
                  <a:schemeClr val="tx1"/>
                </a:solidFill>
                <a:latin typeface="MV Boli" pitchFamily="2" charset="0"/>
                <a:cs typeface="MV Boli" pitchFamily="2" charset="0"/>
              </a:rPr>
              <a:t>a</a:t>
            </a:r>
            <a:r>
              <a:rPr lang="en-GB" sz="1200" dirty="0" smtClean="0">
                <a:solidFill>
                  <a:schemeClr val="tx1"/>
                </a:solidFill>
                <a:latin typeface="MV Boli" pitchFamily="2" charset="0"/>
                <a:cs typeface="MV Boli" pitchFamily="2" charset="0"/>
              </a:rPr>
              <a:t>ctivity</a:t>
            </a:r>
            <a:endParaRPr lang="en-GB" sz="1200" dirty="0">
              <a:solidFill>
                <a:schemeClr val="tx1"/>
              </a:solidFill>
              <a:latin typeface="MV Boli" pitchFamily="2" charset="0"/>
              <a:cs typeface="MV Boli" pitchFamily="2" charset="0"/>
            </a:endParaRPr>
          </a:p>
        </p:txBody>
      </p:sp>
      <p:sp>
        <p:nvSpPr>
          <p:cNvPr id="78" name="Folded Corner 77"/>
          <p:cNvSpPr/>
          <p:nvPr/>
        </p:nvSpPr>
        <p:spPr>
          <a:xfrm rot="21171799">
            <a:off x="4185041" y="1955402"/>
            <a:ext cx="1181148" cy="1272633"/>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smtClean="0">
              <a:solidFill>
                <a:schemeClr val="tx1"/>
              </a:solidFill>
              <a:latin typeface="MV Boli" pitchFamily="2" charset="0"/>
              <a:cs typeface="MV Boli" pitchFamily="2" charset="0"/>
            </a:endParaRPr>
          </a:p>
          <a:p>
            <a:pPr algn="ctr"/>
            <a:r>
              <a:rPr lang="en-GB" sz="1200" dirty="0" smtClean="0">
                <a:solidFill>
                  <a:schemeClr val="tx1"/>
                </a:solidFill>
                <a:latin typeface="MV Boli" pitchFamily="2" charset="0"/>
                <a:cs typeface="MV Boli" pitchFamily="2" charset="0"/>
              </a:rPr>
              <a:t>Actions to support </a:t>
            </a:r>
            <a:r>
              <a:rPr lang="en-GB" sz="1200" dirty="0">
                <a:solidFill>
                  <a:schemeClr val="tx1"/>
                </a:solidFill>
                <a:latin typeface="MV Boli" pitchFamily="2" charset="0"/>
                <a:cs typeface="MV Boli" pitchFamily="2" charset="0"/>
              </a:rPr>
              <a:t>a</a:t>
            </a:r>
            <a:r>
              <a:rPr lang="en-GB" sz="1200" dirty="0" smtClean="0">
                <a:solidFill>
                  <a:schemeClr val="tx1"/>
                </a:solidFill>
                <a:latin typeface="MV Boli" pitchFamily="2" charset="0"/>
                <a:cs typeface="MV Boli" pitchFamily="2" charset="0"/>
              </a:rPr>
              <a:t>spirations - identified by learners</a:t>
            </a:r>
            <a:endParaRPr lang="en-GB" sz="1200" dirty="0">
              <a:solidFill>
                <a:schemeClr val="tx1"/>
              </a:solidFill>
              <a:latin typeface="MV Boli" pitchFamily="2" charset="0"/>
              <a:cs typeface="MV Boli" pitchFamily="2" charset="0"/>
            </a:endParaRPr>
          </a:p>
        </p:txBody>
      </p:sp>
      <p:sp>
        <p:nvSpPr>
          <p:cNvPr id="79" name="Folded Corner 78"/>
          <p:cNvSpPr/>
          <p:nvPr/>
        </p:nvSpPr>
        <p:spPr>
          <a:xfrm rot="21171799">
            <a:off x="1630594" y="4060869"/>
            <a:ext cx="1181148" cy="1026929"/>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MV Boli" pitchFamily="2" charset="0"/>
                <a:cs typeface="MV Boli" pitchFamily="2" charset="0"/>
              </a:rPr>
              <a:t>Physical spaces </a:t>
            </a:r>
            <a:r>
              <a:rPr lang="en-GB" sz="1000" dirty="0">
                <a:solidFill>
                  <a:schemeClr val="tx1"/>
                </a:solidFill>
                <a:latin typeface="MV Boli" pitchFamily="2" charset="0"/>
                <a:cs typeface="MV Boli" pitchFamily="2" charset="0"/>
              </a:rPr>
              <a:t>i</a:t>
            </a:r>
            <a:r>
              <a:rPr lang="en-GB" sz="1000" dirty="0" smtClean="0">
                <a:solidFill>
                  <a:schemeClr val="tx1"/>
                </a:solidFill>
                <a:latin typeface="MV Boli" pitchFamily="2" charset="0"/>
                <a:cs typeface="MV Boli" pitchFamily="2" charset="0"/>
              </a:rPr>
              <a:t>nterrogated – observations of learners and educators</a:t>
            </a:r>
            <a:endParaRPr lang="en-GB" sz="1000" dirty="0">
              <a:solidFill>
                <a:schemeClr val="tx1"/>
              </a:solidFill>
              <a:latin typeface="MV Boli" pitchFamily="2" charset="0"/>
              <a:cs typeface="MV Boli" pitchFamily="2" charset="0"/>
            </a:endParaRPr>
          </a:p>
        </p:txBody>
      </p:sp>
      <p:sp>
        <p:nvSpPr>
          <p:cNvPr id="80" name="Folded Corner 79"/>
          <p:cNvSpPr/>
          <p:nvPr/>
        </p:nvSpPr>
        <p:spPr>
          <a:xfrm rot="21171799">
            <a:off x="7510946" y="2345244"/>
            <a:ext cx="1181148" cy="1017433"/>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MV Boli" pitchFamily="2" charset="0"/>
                <a:cs typeface="MV Boli" pitchFamily="2" charset="0"/>
              </a:rPr>
              <a:t>Increased and sustainable staff empowerment</a:t>
            </a:r>
            <a:endParaRPr lang="en-GB" sz="1000" dirty="0">
              <a:solidFill>
                <a:schemeClr val="tx1"/>
              </a:solidFill>
              <a:latin typeface="MV Boli" pitchFamily="2" charset="0"/>
              <a:cs typeface="MV Boli" pitchFamily="2" charset="0"/>
            </a:endParaRPr>
          </a:p>
        </p:txBody>
      </p:sp>
      <p:sp>
        <p:nvSpPr>
          <p:cNvPr id="81" name="Folded Corner 80"/>
          <p:cNvSpPr/>
          <p:nvPr/>
        </p:nvSpPr>
        <p:spPr>
          <a:xfrm rot="21171799">
            <a:off x="7649669" y="4381667"/>
            <a:ext cx="1181148" cy="1066324"/>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smtClean="0">
              <a:solidFill>
                <a:schemeClr val="tx1"/>
              </a:solidFill>
              <a:latin typeface="MV Boli" pitchFamily="2" charset="0"/>
              <a:cs typeface="MV Boli" pitchFamily="2" charset="0"/>
            </a:endParaRPr>
          </a:p>
          <a:p>
            <a:pPr algn="ctr"/>
            <a:r>
              <a:rPr lang="en-GB" sz="1000" dirty="0" smtClean="0">
                <a:solidFill>
                  <a:schemeClr val="tx1"/>
                </a:solidFill>
                <a:latin typeface="MV Boli" pitchFamily="2" charset="0"/>
                <a:cs typeface="MV Boli" pitchFamily="2" charset="0"/>
              </a:rPr>
              <a:t>Increased capacity for continuous improvement across all areas of the school</a:t>
            </a:r>
            <a:endParaRPr lang="en-GB" sz="1000" dirty="0">
              <a:solidFill>
                <a:schemeClr val="tx1"/>
              </a:solidFill>
              <a:latin typeface="MV Boli" pitchFamily="2" charset="0"/>
              <a:cs typeface="MV Boli" pitchFamily="2" charset="0"/>
            </a:endParaRPr>
          </a:p>
        </p:txBody>
      </p:sp>
      <p:sp>
        <p:nvSpPr>
          <p:cNvPr id="82" name="Folded Corner 81"/>
          <p:cNvSpPr/>
          <p:nvPr/>
        </p:nvSpPr>
        <p:spPr>
          <a:xfrm rot="21171799">
            <a:off x="5584587" y="2401173"/>
            <a:ext cx="1181148" cy="890472"/>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smtClean="0">
              <a:solidFill>
                <a:schemeClr val="tx1"/>
              </a:solidFill>
              <a:latin typeface="MV Boli" pitchFamily="2" charset="0"/>
              <a:cs typeface="MV Boli" pitchFamily="2" charset="0"/>
            </a:endParaRPr>
          </a:p>
          <a:p>
            <a:pPr algn="ctr"/>
            <a:r>
              <a:rPr lang="en-GB" sz="1000" dirty="0" smtClean="0">
                <a:solidFill>
                  <a:schemeClr val="tx1"/>
                </a:solidFill>
                <a:latin typeface="MV Boli" pitchFamily="2" charset="0"/>
                <a:cs typeface="MV Boli" pitchFamily="2" charset="0"/>
              </a:rPr>
              <a:t>Increased engagement of staff in all areas of the school experience</a:t>
            </a:r>
            <a:endParaRPr lang="en-GB" sz="1000" dirty="0">
              <a:solidFill>
                <a:schemeClr val="tx1"/>
              </a:solidFill>
              <a:latin typeface="MV Boli" pitchFamily="2" charset="0"/>
              <a:cs typeface="MV Boli" pitchFamily="2" charset="0"/>
            </a:endParaRPr>
          </a:p>
        </p:txBody>
      </p:sp>
      <p:sp>
        <p:nvSpPr>
          <p:cNvPr id="83" name="Folded Corner 82"/>
          <p:cNvSpPr/>
          <p:nvPr/>
        </p:nvSpPr>
        <p:spPr>
          <a:xfrm rot="21171799">
            <a:off x="6156028" y="3390836"/>
            <a:ext cx="1181148" cy="768061"/>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MV Boli" pitchFamily="2" charset="0"/>
                <a:cs typeface="MV Boli" pitchFamily="2" charset="0"/>
              </a:rPr>
              <a:t>Increased drive for continuous improvement</a:t>
            </a:r>
            <a:endParaRPr lang="en-GB" sz="1000" dirty="0">
              <a:solidFill>
                <a:schemeClr val="tx1"/>
              </a:solidFill>
              <a:latin typeface="MV Boli" pitchFamily="2" charset="0"/>
              <a:cs typeface="MV Boli" pitchFamily="2" charset="0"/>
            </a:endParaRPr>
          </a:p>
        </p:txBody>
      </p:sp>
      <p:sp>
        <p:nvSpPr>
          <p:cNvPr id="84" name="Folded Corner 83"/>
          <p:cNvSpPr/>
          <p:nvPr/>
        </p:nvSpPr>
        <p:spPr>
          <a:xfrm rot="21171799">
            <a:off x="5637243" y="4014434"/>
            <a:ext cx="1181148" cy="768061"/>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MV Boli" pitchFamily="2" charset="0"/>
                <a:cs typeface="MV Boli" pitchFamily="2" charset="0"/>
              </a:rPr>
              <a:t>Increased learner engagement</a:t>
            </a:r>
            <a:endParaRPr lang="en-GB" sz="1000" dirty="0">
              <a:solidFill>
                <a:schemeClr val="tx1"/>
              </a:solidFill>
              <a:latin typeface="MV Boli" pitchFamily="2" charset="0"/>
              <a:cs typeface="MV Boli" pitchFamily="2" charset="0"/>
            </a:endParaRPr>
          </a:p>
        </p:txBody>
      </p:sp>
      <p:sp>
        <p:nvSpPr>
          <p:cNvPr id="85" name="Folded Corner 84"/>
          <p:cNvSpPr/>
          <p:nvPr/>
        </p:nvSpPr>
        <p:spPr>
          <a:xfrm rot="21171799">
            <a:off x="7382416" y="3431403"/>
            <a:ext cx="1181148" cy="912642"/>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smtClean="0">
              <a:solidFill>
                <a:schemeClr val="tx1"/>
              </a:solidFill>
              <a:latin typeface="MV Boli" pitchFamily="2" charset="0"/>
              <a:cs typeface="MV Boli" pitchFamily="2" charset="0"/>
            </a:endParaRPr>
          </a:p>
          <a:p>
            <a:pPr algn="ctr"/>
            <a:r>
              <a:rPr lang="en-GB" sz="1000" dirty="0" smtClean="0">
                <a:solidFill>
                  <a:schemeClr val="tx1"/>
                </a:solidFill>
                <a:latin typeface="MV Boli" pitchFamily="2" charset="0"/>
                <a:cs typeface="MV Boli" pitchFamily="2" charset="0"/>
              </a:rPr>
              <a:t>Increased attainment through continued engagement</a:t>
            </a:r>
            <a:endParaRPr lang="en-GB" sz="1000" dirty="0">
              <a:solidFill>
                <a:schemeClr val="tx1"/>
              </a:solidFill>
              <a:latin typeface="MV Boli" pitchFamily="2" charset="0"/>
              <a:cs typeface="MV Boli" pitchFamily="2" charset="0"/>
            </a:endParaRPr>
          </a:p>
        </p:txBody>
      </p:sp>
      <p:sp>
        <p:nvSpPr>
          <p:cNvPr id="86" name="Folded Corner 85"/>
          <p:cNvSpPr/>
          <p:nvPr/>
        </p:nvSpPr>
        <p:spPr>
          <a:xfrm rot="21171799">
            <a:off x="2362791" y="4937321"/>
            <a:ext cx="1181148" cy="768061"/>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MV Boli" pitchFamily="2" charset="0"/>
                <a:cs typeface="MV Boli" pitchFamily="2" charset="0"/>
              </a:rPr>
              <a:t>Creative Conversation Tool storytelling sessions</a:t>
            </a:r>
            <a:endParaRPr lang="en-GB" sz="1000" dirty="0">
              <a:solidFill>
                <a:schemeClr val="tx1"/>
              </a:solidFill>
              <a:latin typeface="MV Boli" pitchFamily="2" charset="0"/>
              <a:cs typeface="MV Boli" pitchFamily="2" charset="0"/>
            </a:endParaRPr>
          </a:p>
        </p:txBody>
      </p:sp>
      <p:sp>
        <p:nvSpPr>
          <p:cNvPr id="91" name="Folded Corner 90"/>
          <p:cNvSpPr/>
          <p:nvPr/>
        </p:nvSpPr>
        <p:spPr>
          <a:xfrm rot="21171799">
            <a:off x="1409953" y="4961281"/>
            <a:ext cx="1085107" cy="734942"/>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MV Boli" pitchFamily="2" charset="0"/>
                <a:cs typeface="MV Boli" pitchFamily="2" charset="0"/>
              </a:rPr>
              <a:t>4 </a:t>
            </a:r>
            <a:r>
              <a:rPr lang="en-GB" sz="1200" dirty="0" err="1" smtClean="0">
                <a:solidFill>
                  <a:schemeClr val="tx1"/>
                </a:solidFill>
                <a:latin typeface="MV Boli" pitchFamily="2" charset="0"/>
                <a:cs typeface="MV Boli" pitchFamily="2" charset="0"/>
              </a:rPr>
              <a:t>Rs</a:t>
            </a:r>
            <a:r>
              <a:rPr lang="en-GB" sz="1200" dirty="0" smtClean="0">
                <a:solidFill>
                  <a:schemeClr val="tx1"/>
                </a:solidFill>
                <a:latin typeface="MV Boli" pitchFamily="2" charset="0"/>
                <a:cs typeface="MV Boli" pitchFamily="2" charset="0"/>
              </a:rPr>
              <a:t> workshop</a:t>
            </a:r>
            <a:endParaRPr lang="en-GB" sz="1200" dirty="0">
              <a:solidFill>
                <a:schemeClr val="tx1"/>
              </a:solidFill>
              <a:latin typeface="MV Boli" pitchFamily="2" charset="0"/>
              <a:cs typeface="MV Boli" pitchFamily="2" charset="0"/>
            </a:endParaRPr>
          </a:p>
        </p:txBody>
      </p:sp>
      <p:sp>
        <p:nvSpPr>
          <p:cNvPr id="92" name="Folded Corner 91"/>
          <p:cNvSpPr/>
          <p:nvPr/>
        </p:nvSpPr>
        <p:spPr>
          <a:xfrm rot="21171799">
            <a:off x="3442790" y="4917449"/>
            <a:ext cx="1085107" cy="734942"/>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MV Boli" pitchFamily="2" charset="0"/>
                <a:cs typeface="MV Boli" pitchFamily="2" charset="0"/>
              </a:rPr>
              <a:t>Aspire workshops </a:t>
            </a:r>
            <a:r>
              <a:rPr lang="en-GB" sz="1200" dirty="0" err="1" smtClean="0">
                <a:solidFill>
                  <a:schemeClr val="tx1"/>
                </a:solidFill>
                <a:latin typeface="MV Boli" pitchFamily="2" charset="0"/>
                <a:cs typeface="MV Boli" pitchFamily="2" charset="0"/>
              </a:rPr>
              <a:t>x5</a:t>
            </a:r>
            <a:endParaRPr lang="en-GB" sz="1200" dirty="0">
              <a:solidFill>
                <a:schemeClr val="tx1"/>
              </a:solidFill>
              <a:latin typeface="MV Boli" pitchFamily="2" charset="0"/>
              <a:cs typeface="MV Boli" pitchFamily="2" charset="0"/>
            </a:endParaRPr>
          </a:p>
        </p:txBody>
      </p:sp>
    </p:spTree>
    <p:extLst>
      <p:ext uri="{BB962C8B-B14F-4D97-AF65-F5344CB8AC3E}">
        <p14:creationId xmlns:p14="http://schemas.microsoft.com/office/powerpoint/2010/main" val="24883592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92080" y="5301208"/>
            <a:ext cx="3491880" cy="1477328"/>
          </a:xfrm>
          <a:prstGeom prst="rect">
            <a:avLst/>
          </a:prstGeom>
          <a:ln>
            <a:solidFill>
              <a:schemeClr val="tx1"/>
            </a:solidFill>
          </a:ln>
        </p:spPr>
        <p:txBody>
          <a:bodyPr wrap="square">
            <a:spAutoFit/>
          </a:bodyPr>
          <a:lstStyle/>
          <a:p>
            <a:r>
              <a:rPr lang="en-GB" dirty="0" smtClean="0"/>
              <a:t>“V powerful. Excellent participation. [Pupils are] </a:t>
            </a:r>
            <a:r>
              <a:rPr lang="en-GB" dirty="0" err="1" smtClean="0"/>
              <a:t>lovin</a:t>
            </a:r>
            <a:r>
              <a:rPr lang="en-GB" dirty="0" smtClean="0"/>
              <a:t> it! They are helping me with my own creative change!!!!”</a:t>
            </a:r>
          </a:p>
          <a:p>
            <a:pPr algn="r"/>
            <a:r>
              <a:rPr lang="en-GB" dirty="0" smtClean="0"/>
              <a:t>Educator</a:t>
            </a:r>
            <a:endParaRPr lang="en-GB" dirty="0"/>
          </a:p>
        </p:txBody>
      </p:sp>
      <p:sp>
        <p:nvSpPr>
          <p:cNvPr id="2" name="Rectangle 1"/>
          <p:cNvSpPr/>
          <p:nvPr/>
        </p:nvSpPr>
        <p:spPr>
          <a:xfrm>
            <a:off x="369422" y="2780928"/>
            <a:ext cx="4572000" cy="369332"/>
          </a:xfrm>
          <a:prstGeom prst="rect">
            <a:avLst/>
          </a:prstGeom>
        </p:spPr>
        <p:txBody>
          <a:bodyPr>
            <a:spAutoFit/>
          </a:bodyPr>
          <a:lstStyle/>
          <a:p>
            <a:r>
              <a:rPr lang="en-GB" dirty="0"/>
              <a:t>I </a:t>
            </a:r>
            <a:r>
              <a:rPr lang="en-GB" dirty="0" smtClean="0"/>
              <a:t>Creative Catalyst</a:t>
            </a: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27384"/>
            <a:ext cx="9180512" cy="5098132"/>
          </a:xfrm>
          <a:prstGeom prst="rect">
            <a:avLst/>
          </a:prstGeom>
        </p:spPr>
      </p:pic>
      <p:sp>
        <p:nvSpPr>
          <p:cNvPr id="6" name="Rectangle 5"/>
          <p:cNvSpPr/>
          <p:nvPr/>
        </p:nvSpPr>
        <p:spPr>
          <a:xfrm>
            <a:off x="107504" y="5085184"/>
            <a:ext cx="4536504" cy="1754326"/>
          </a:xfrm>
          <a:prstGeom prst="rect">
            <a:avLst/>
          </a:prstGeom>
          <a:ln>
            <a:noFill/>
          </a:ln>
        </p:spPr>
        <p:txBody>
          <a:bodyPr wrap="square">
            <a:spAutoFit/>
          </a:bodyPr>
          <a:lstStyle/>
          <a:p>
            <a:r>
              <a:rPr lang="en-GB" dirty="0" smtClean="0"/>
              <a:t>“You do need to make yourself vulnerable and be prepared to swap roles. [A] very bonding experience for a tutor class. I think the class gets more out of it if you tell your true dreams!!! So worth the risk…”</a:t>
            </a:r>
          </a:p>
          <a:p>
            <a:pPr algn="r"/>
            <a:r>
              <a:rPr lang="en-GB" dirty="0" smtClean="0"/>
              <a:t>Educator</a:t>
            </a:r>
            <a:endParaRPr lang="en-GB" dirty="0"/>
          </a:p>
        </p:txBody>
      </p:sp>
    </p:spTree>
    <p:extLst>
      <p:ext uri="{BB962C8B-B14F-4D97-AF65-F5344CB8AC3E}">
        <p14:creationId xmlns:p14="http://schemas.microsoft.com/office/powerpoint/2010/main" val="3283537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3451977">
            <a:off x="2043885" y="1983761"/>
            <a:ext cx="1228874" cy="847923"/>
          </a:xfrm>
          <a:prstGeom prst="rect">
            <a:avLst/>
          </a:prstGeom>
        </p:spPr>
      </p:pic>
      <p:sp>
        <p:nvSpPr>
          <p:cNvPr id="63" name="Rectangle 62"/>
          <p:cNvSpPr/>
          <p:nvPr/>
        </p:nvSpPr>
        <p:spPr>
          <a:xfrm>
            <a:off x="5659443" y="1916832"/>
            <a:ext cx="928781" cy="309634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800" b="1" dirty="0" smtClean="0">
                <a:solidFill>
                  <a:schemeClr val="tx1"/>
                </a:solidFill>
              </a:rPr>
              <a:t>Short Term</a:t>
            </a:r>
            <a:endParaRPr lang="en-GB" sz="1100" b="1" dirty="0">
              <a:solidFill>
                <a:schemeClr val="tx1"/>
              </a:solidFill>
            </a:endParaRPr>
          </a:p>
        </p:txBody>
      </p:sp>
      <p:sp>
        <p:nvSpPr>
          <p:cNvPr id="66" name="Rectangle 65"/>
          <p:cNvSpPr/>
          <p:nvPr/>
        </p:nvSpPr>
        <p:spPr>
          <a:xfrm>
            <a:off x="6669256" y="1922372"/>
            <a:ext cx="928781" cy="309634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800" b="1" dirty="0" smtClean="0">
                <a:solidFill>
                  <a:schemeClr val="tx1"/>
                </a:solidFill>
              </a:rPr>
              <a:t>Medium Term</a:t>
            </a:r>
            <a:endParaRPr lang="en-GB" sz="1100" b="1" dirty="0">
              <a:solidFill>
                <a:schemeClr val="tx1"/>
              </a:solidFill>
            </a:endParaRPr>
          </a:p>
        </p:txBody>
      </p:sp>
      <p:sp>
        <p:nvSpPr>
          <p:cNvPr id="67" name="Rectangle 66"/>
          <p:cNvSpPr/>
          <p:nvPr/>
        </p:nvSpPr>
        <p:spPr>
          <a:xfrm>
            <a:off x="7675667" y="1911253"/>
            <a:ext cx="928781" cy="309634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800" b="1" dirty="0" smtClean="0">
                <a:solidFill>
                  <a:schemeClr val="tx1"/>
                </a:solidFill>
              </a:rPr>
              <a:t>Long Term</a:t>
            </a:r>
            <a:endParaRPr lang="en-GB" sz="1100" b="1" dirty="0">
              <a:solidFill>
                <a:schemeClr val="tx1"/>
              </a:solidFill>
            </a:endParaRPr>
          </a:p>
        </p:txBody>
      </p:sp>
      <p:grpSp>
        <p:nvGrpSpPr>
          <p:cNvPr id="54" name="Group 53"/>
          <p:cNvGrpSpPr/>
          <p:nvPr/>
        </p:nvGrpSpPr>
        <p:grpSpPr>
          <a:xfrm>
            <a:off x="1049308" y="5733256"/>
            <a:ext cx="7298264" cy="793195"/>
            <a:chOff x="1086004" y="3272631"/>
            <a:chExt cx="7298264" cy="793195"/>
          </a:xfrm>
        </p:grpSpPr>
        <p:sp>
          <p:nvSpPr>
            <p:cNvPr id="10" name="Line 18"/>
            <p:cNvSpPr>
              <a:spLocks noChangeShapeType="1"/>
            </p:cNvSpPr>
            <p:nvPr/>
          </p:nvSpPr>
          <p:spPr bwMode="auto">
            <a:xfrm>
              <a:off x="1086004" y="3694906"/>
              <a:ext cx="272632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 name="Line 19"/>
            <p:cNvSpPr>
              <a:spLocks noChangeShapeType="1"/>
            </p:cNvSpPr>
            <p:nvPr/>
          </p:nvSpPr>
          <p:spPr bwMode="auto">
            <a:xfrm>
              <a:off x="4328238" y="3694906"/>
              <a:ext cx="40560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 name="Text Box 20"/>
            <p:cNvSpPr txBox="1">
              <a:spLocks noChangeArrowheads="1"/>
            </p:cNvSpPr>
            <p:nvPr/>
          </p:nvSpPr>
          <p:spPr bwMode="auto">
            <a:xfrm>
              <a:off x="1086004" y="3696494"/>
              <a:ext cx="272632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900" b="1" dirty="0" smtClean="0"/>
                <a:t>That parental engagement could be solved by ‘offering’ options to parents as one-offs.</a:t>
              </a:r>
              <a:endParaRPr lang="en-US" sz="900" b="1" dirty="0"/>
            </a:p>
          </p:txBody>
        </p:sp>
        <p:sp>
          <p:nvSpPr>
            <p:cNvPr id="13" name="Text Box 21"/>
            <p:cNvSpPr txBox="1">
              <a:spLocks noChangeArrowheads="1"/>
            </p:cNvSpPr>
            <p:nvPr/>
          </p:nvSpPr>
          <p:spPr bwMode="auto">
            <a:xfrm>
              <a:off x="4328238" y="3696494"/>
              <a:ext cx="40560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900" b="1" dirty="0" smtClean="0"/>
                <a:t>Build on the three year plan. Identify and apply for funding to sustain the work that is needed.</a:t>
              </a:r>
              <a:endParaRPr lang="en-US" sz="900" b="1" dirty="0"/>
            </a:p>
          </p:txBody>
        </p:sp>
        <p:sp>
          <p:nvSpPr>
            <p:cNvPr id="36" name="Rectangle 25"/>
            <p:cNvSpPr>
              <a:spLocks noChangeArrowheads="1"/>
            </p:cNvSpPr>
            <p:nvPr/>
          </p:nvSpPr>
          <p:spPr bwMode="auto">
            <a:xfrm>
              <a:off x="1157239" y="3272631"/>
              <a:ext cx="2655092" cy="2762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b="1" dirty="0" smtClean="0"/>
                <a:t>Challenged Assumptions</a:t>
              </a:r>
              <a:endParaRPr lang="en-US" sz="1400" b="1" dirty="0"/>
            </a:p>
          </p:txBody>
        </p:sp>
        <p:sp>
          <p:nvSpPr>
            <p:cNvPr id="29" name="Rectangle 33"/>
            <p:cNvSpPr>
              <a:spLocks noChangeArrowheads="1"/>
            </p:cNvSpPr>
            <p:nvPr/>
          </p:nvSpPr>
          <p:spPr bwMode="auto">
            <a:xfrm>
              <a:off x="4477183" y="3272631"/>
              <a:ext cx="3831535" cy="2762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b="1" dirty="0" smtClean="0"/>
                <a:t>Next Steps</a:t>
              </a:r>
              <a:endParaRPr lang="en-US" sz="1400" b="1" dirty="0"/>
            </a:p>
          </p:txBody>
        </p:sp>
      </p:grpSp>
      <p:grpSp>
        <p:nvGrpSpPr>
          <p:cNvPr id="53" name="Group 52"/>
          <p:cNvGrpSpPr/>
          <p:nvPr/>
        </p:nvGrpSpPr>
        <p:grpSpPr>
          <a:xfrm>
            <a:off x="107504" y="764704"/>
            <a:ext cx="8856984" cy="1724025"/>
            <a:chOff x="534480" y="1000918"/>
            <a:chExt cx="8069967" cy="1724025"/>
          </a:xfrm>
        </p:grpSpPr>
        <p:grpSp>
          <p:nvGrpSpPr>
            <p:cNvPr id="8" name="Group 7"/>
            <p:cNvGrpSpPr>
              <a:grpSpLocks/>
            </p:cNvGrpSpPr>
            <p:nvPr/>
          </p:nvGrpSpPr>
          <p:grpSpPr bwMode="auto">
            <a:xfrm>
              <a:off x="1086004" y="1134268"/>
              <a:ext cx="7518443" cy="690563"/>
              <a:chOff x="624" y="2064"/>
              <a:chExt cx="4896" cy="480"/>
            </a:xfrm>
          </p:grpSpPr>
          <p:sp>
            <p:nvSpPr>
              <p:cNvPr id="43" name="Rectangle 8"/>
              <p:cNvSpPr>
                <a:spLocks noChangeArrowheads="1"/>
              </p:cNvSpPr>
              <p:nvPr/>
            </p:nvSpPr>
            <p:spPr bwMode="auto">
              <a:xfrm>
                <a:off x="624" y="2064"/>
                <a:ext cx="864" cy="4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b="1" dirty="0"/>
                  <a:t>Resources /</a:t>
                </a:r>
              </a:p>
              <a:p>
                <a:pPr algn="ctr"/>
                <a:r>
                  <a:rPr lang="en-US" sz="1200" b="1" dirty="0"/>
                  <a:t>Inputs</a:t>
                </a:r>
              </a:p>
            </p:txBody>
          </p:sp>
          <p:sp>
            <p:nvSpPr>
              <p:cNvPr id="44" name="Rectangle 9"/>
              <p:cNvSpPr>
                <a:spLocks noChangeArrowheads="1"/>
              </p:cNvSpPr>
              <p:nvPr/>
            </p:nvSpPr>
            <p:spPr bwMode="auto">
              <a:xfrm>
                <a:off x="1632" y="2064"/>
                <a:ext cx="864" cy="4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b="1"/>
                  <a:t>Activities</a:t>
                </a:r>
              </a:p>
            </p:txBody>
          </p:sp>
          <p:sp>
            <p:nvSpPr>
              <p:cNvPr id="45" name="Rectangle 10"/>
              <p:cNvSpPr>
                <a:spLocks noChangeArrowheads="1"/>
              </p:cNvSpPr>
              <p:nvPr/>
            </p:nvSpPr>
            <p:spPr bwMode="auto">
              <a:xfrm>
                <a:off x="2640" y="2064"/>
                <a:ext cx="864" cy="4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b="1" dirty="0"/>
                  <a:t>Outputs</a:t>
                </a:r>
              </a:p>
            </p:txBody>
          </p:sp>
          <p:sp>
            <p:nvSpPr>
              <p:cNvPr id="46" name="Rectangle 11"/>
              <p:cNvSpPr>
                <a:spLocks noChangeArrowheads="1"/>
              </p:cNvSpPr>
              <p:nvPr/>
            </p:nvSpPr>
            <p:spPr bwMode="auto">
              <a:xfrm>
                <a:off x="3648" y="2064"/>
                <a:ext cx="864" cy="4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b="1"/>
                  <a:t>Outcomes</a:t>
                </a:r>
              </a:p>
            </p:txBody>
          </p:sp>
          <p:sp>
            <p:nvSpPr>
              <p:cNvPr id="47" name="Rectangle 12"/>
              <p:cNvSpPr>
                <a:spLocks noChangeArrowheads="1"/>
              </p:cNvSpPr>
              <p:nvPr/>
            </p:nvSpPr>
            <p:spPr bwMode="auto">
              <a:xfrm>
                <a:off x="4656" y="2064"/>
                <a:ext cx="864" cy="4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b="1"/>
                  <a:t>Impact</a:t>
                </a:r>
              </a:p>
            </p:txBody>
          </p:sp>
          <p:sp>
            <p:nvSpPr>
              <p:cNvPr id="48" name="AutoShape 13"/>
              <p:cNvSpPr>
                <a:spLocks noChangeArrowheads="1"/>
              </p:cNvSpPr>
              <p:nvPr/>
            </p:nvSpPr>
            <p:spPr bwMode="auto">
              <a:xfrm>
                <a:off x="1488" y="2112"/>
                <a:ext cx="192" cy="384"/>
              </a:xfrm>
              <a:prstGeom prst="rightArrow">
                <a:avLst>
                  <a:gd name="adj1" fmla="val 50000"/>
                  <a:gd name="adj2" fmla="val 54167"/>
                </a:avLst>
              </a:prstGeom>
              <a:solidFill>
                <a:schemeClr val="hlink"/>
              </a:solidFill>
              <a:ln w="9525">
                <a:solidFill>
                  <a:srgbClr val="CC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 name="AutoShape 14"/>
              <p:cNvSpPr>
                <a:spLocks noChangeArrowheads="1"/>
              </p:cNvSpPr>
              <p:nvPr/>
            </p:nvSpPr>
            <p:spPr bwMode="auto">
              <a:xfrm>
                <a:off x="2496" y="2112"/>
                <a:ext cx="192" cy="384"/>
              </a:xfrm>
              <a:prstGeom prst="rightArrow">
                <a:avLst>
                  <a:gd name="adj1" fmla="val 50000"/>
                  <a:gd name="adj2" fmla="val 54167"/>
                </a:avLst>
              </a:prstGeom>
              <a:solidFill>
                <a:schemeClr val="hlink"/>
              </a:solidFill>
              <a:ln w="9525">
                <a:solidFill>
                  <a:srgbClr val="CC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0" name="AutoShape 15"/>
              <p:cNvSpPr>
                <a:spLocks noChangeArrowheads="1"/>
              </p:cNvSpPr>
              <p:nvPr/>
            </p:nvSpPr>
            <p:spPr bwMode="auto">
              <a:xfrm>
                <a:off x="3504" y="2112"/>
                <a:ext cx="192" cy="384"/>
              </a:xfrm>
              <a:prstGeom prst="rightArrow">
                <a:avLst>
                  <a:gd name="adj1" fmla="val 50000"/>
                  <a:gd name="adj2" fmla="val 54167"/>
                </a:avLst>
              </a:prstGeom>
              <a:solidFill>
                <a:schemeClr val="hlink"/>
              </a:solidFill>
              <a:ln w="9525">
                <a:solidFill>
                  <a:srgbClr val="CC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 name="AutoShape 16"/>
              <p:cNvSpPr>
                <a:spLocks noChangeArrowheads="1"/>
              </p:cNvSpPr>
              <p:nvPr/>
            </p:nvSpPr>
            <p:spPr bwMode="auto">
              <a:xfrm>
                <a:off x="4512" y="2112"/>
                <a:ext cx="192" cy="384"/>
              </a:xfrm>
              <a:prstGeom prst="rightArrow">
                <a:avLst>
                  <a:gd name="adj1" fmla="val 50000"/>
                  <a:gd name="adj2" fmla="val 54167"/>
                </a:avLst>
              </a:prstGeom>
              <a:solidFill>
                <a:schemeClr val="hlink"/>
              </a:solidFill>
              <a:ln w="9525">
                <a:solidFill>
                  <a:srgbClr val="CC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15" name="Rectangle 23"/>
            <p:cNvSpPr>
              <a:spLocks noChangeArrowheads="1"/>
            </p:cNvSpPr>
            <p:nvPr/>
          </p:nvSpPr>
          <p:spPr bwMode="auto">
            <a:xfrm flipV="1">
              <a:off x="570096" y="1137443"/>
              <a:ext cx="442515" cy="13795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1"/>
            <a:lstStyle/>
            <a:p>
              <a:pPr algn="ctr"/>
              <a:endParaRPr lang="en-US"/>
            </a:p>
          </p:txBody>
        </p:sp>
        <p:sp>
          <p:nvSpPr>
            <p:cNvPr id="18" name="AutoShape 40"/>
            <p:cNvSpPr>
              <a:spLocks noChangeArrowheads="1"/>
            </p:cNvSpPr>
            <p:nvPr/>
          </p:nvSpPr>
          <p:spPr bwMode="auto">
            <a:xfrm flipV="1">
              <a:off x="865826" y="1000918"/>
              <a:ext cx="366964" cy="1724025"/>
            </a:xfrm>
            <a:prstGeom prst="rightArrow">
              <a:avLst>
                <a:gd name="adj1" fmla="val 50000"/>
                <a:gd name="adj2" fmla="val 72500"/>
              </a:avLst>
            </a:prstGeom>
            <a:solidFill>
              <a:schemeClr val="hlink"/>
            </a:solidFill>
            <a:ln w="9525">
              <a:solidFill>
                <a:srgbClr val="CC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r>
                <a:rPr lang="en-US" sz="1200" b="1" dirty="0">
                  <a:solidFill>
                    <a:srgbClr val="CC6600"/>
                  </a:solidFill>
                </a:rPr>
                <a:t>Priorities</a:t>
              </a:r>
              <a:endParaRPr lang="en-US" b="1" dirty="0">
                <a:solidFill>
                  <a:srgbClr val="CC6600"/>
                </a:solidFill>
              </a:endParaRPr>
            </a:p>
          </p:txBody>
        </p:sp>
        <p:sp>
          <p:nvSpPr>
            <p:cNvPr id="19" name="Rectangle 41"/>
            <p:cNvSpPr>
              <a:spLocks noChangeArrowheads="1"/>
            </p:cNvSpPr>
            <p:nvPr/>
          </p:nvSpPr>
          <p:spPr bwMode="auto">
            <a:xfrm rot="16200000">
              <a:off x="316387" y="1621442"/>
              <a:ext cx="809625" cy="373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dirty="0" smtClean="0"/>
                <a:t>Situation</a:t>
              </a:r>
              <a:endParaRPr lang="en-US" sz="1200" b="1" dirty="0"/>
            </a:p>
          </p:txBody>
        </p:sp>
      </p:grpSp>
      <p:sp>
        <p:nvSpPr>
          <p:cNvPr id="71" name="TextBox 70"/>
          <p:cNvSpPr txBox="1"/>
          <p:nvPr/>
        </p:nvSpPr>
        <p:spPr>
          <a:xfrm>
            <a:off x="516270" y="114089"/>
            <a:ext cx="8202054" cy="1015663"/>
          </a:xfrm>
          <a:prstGeom prst="rect">
            <a:avLst/>
          </a:prstGeom>
          <a:noFill/>
        </p:spPr>
        <p:txBody>
          <a:bodyPr wrap="none" rtlCol="0">
            <a:spAutoFit/>
          </a:bodyPr>
          <a:lstStyle/>
          <a:p>
            <a:pPr algn="ctr"/>
            <a:r>
              <a:rPr lang="en-GB" sz="2400" dirty="0" smtClean="0"/>
              <a:t>Creative Change – Breaking the Cycle of Parental Disengagement</a:t>
            </a:r>
          </a:p>
          <a:p>
            <a:pPr algn="ctr"/>
            <a:r>
              <a:rPr lang="en-GB" dirty="0" err="1" smtClean="0"/>
              <a:t>Wyndford</a:t>
            </a:r>
            <a:r>
              <a:rPr lang="en-GB" dirty="0" smtClean="0"/>
              <a:t> </a:t>
            </a:r>
            <a:r>
              <a:rPr lang="en-GB" dirty="0"/>
              <a:t>Nursery and Paul Gorman, Hidden Giants</a:t>
            </a:r>
          </a:p>
          <a:p>
            <a:pPr algn="ctr"/>
            <a:endParaRPr lang="en-GB" dirty="0"/>
          </a:p>
        </p:txBody>
      </p:sp>
      <p:sp>
        <p:nvSpPr>
          <p:cNvPr id="89" name="Left Brace 88"/>
          <p:cNvSpPr/>
          <p:nvPr/>
        </p:nvSpPr>
        <p:spPr>
          <a:xfrm>
            <a:off x="3942616" y="2033031"/>
            <a:ext cx="269344" cy="3030837"/>
          </a:xfrm>
          <a:prstGeom prst="leftBrace">
            <a:avLst>
              <a:gd name="adj1" fmla="val 8333"/>
              <a:gd name="adj2" fmla="val 5053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2" name="Pentagon 51"/>
          <p:cNvSpPr/>
          <p:nvPr/>
        </p:nvSpPr>
        <p:spPr>
          <a:xfrm>
            <a:off x="6965905" y="2492896"/>
            <a:ext cx="1710551" cy="886918"/>
          </a:xfrm>
          <a:prstGeom prst="homePlate">
            <a:avLst>
              <a:gd name="adj" fmla="val 308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Practical changes and improvement</a:t>
            </a:r>
            <a:endParaRPr lang="en-GB" sz="1200" dirty="0"/>
          </a:p>
        </p:txBody>
      </p:sp>
      <p:sp>
        <p:nvSpPr>
          <p:cNvPr id="58" name="Rectangle 57"/>
          <p:cNvSpPr/>
          <p:nvPr/>
        </p:nvSpPr>
        <p:spPr>
          <a:xfrm>
            <a:off x="719119" y="2280501"/>
            <a:ext cx="1136543" cy="751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Identify educators with a challenge they are stuck on</a:t>
            </a:r>
            <a:endParaRPr lang="en-GB" dirty="0"/>
          </a:p>
        </p:txBody>
      </p:sp>
      <p:sp>
        <p:nvSpPr>
          <p:cNvPr id="60" name="Rectangle 59"/>
          <p:cNvSpPr/>
          <p:nvPr/>
        </p:nvSpPr>
        <p:spPr>
          <a:xfrm>
            <a:off x="4244157" y="1846660"/>
            <a:ext cx="1020132" cy="6088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Conversations</a:t>
            </a:r>
            <a:endParaRPr lang="en-GB" dirty="0"/>
          </a:p>
        </p:txBody>
      </p:sp>
      <p:sp>
        <p:nvSpPr>
          <p:cNvPr id="61" name="Rectangle 60"/>
          <p:cNvSpPr/>
          <p:nvPr/>
        </p:nvSpPr>
        <p:spPr>
          <a:xfrm>
            <a:off x="4244157" y="2583626"/>
            <a:ext cx="1020132" cy="6088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err="1" smtClean="0"/>
              <a:t>CPD</a:t>
            </a:r>
            <a:r>
              <a:rPr lang="en-GB" sz="1000" dirty="0" smtClean="0"/>
              <a:t>, staff meetings, workshops</a:t>
            </a:r>
            <a:endParaRPr lang="en-GB" dirty="0"/>
          </a:p>
        </p:txBody>
      </p:sp>
      <p:sp>
        <p:nvSpPr>
          <p:cNvPr id="62" name="Rectangle 61"/>
          <p:cNvSpPr/>
          <p:nvPr/>
        </p:nvSpPr>
        <p:spPr>
          <a:xfrm>
            <a:off x="4234335" y="3312884"/>
            <a:ext cx="1020132" cy="6088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Innovative and unpredicted activities</a:t>
            </a:r>
            <a:endParaRPr lang="en-GB" dirty="0"/>
          </a:p>
        </p:txBody>
      </p:sp>
      <p:sp>
        <p:nvSpPr>
          <p:cNvPr id="64" name="Rectangle 63"/>
          <p:cNvSpPr/>
          <p:nvPr/>
        </p:nvSpPr>
        <p:spPr>
          <a:xfrm>
            <a:off x="4211960" y="4044329"/>
            <a:ext cx="1020132" cy="6088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Structured approaches</a:t>
            </a:r>
            <a:endParaRPr lang="en-GB" dirty="0"/>
          </a:p>
        </p:txBody>
      </p:sp>
      <p:sp>
        <p:nvSpPr>
          <p:cNvPr id="65" name="Rectangle 64"/>
          <p:cNvSpPr/>
          <p:nvPr/>
        </p:nvSpPr>
        <p:spPr>
          <a:xfrm>
            <a:off x="4211960" y="4784304"/>
            <a:ext cx="1020132" cy="6088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Inputs with Learners</a:t>
            </a:r>
            <a:endParaRPr lang="en-GB" dirty="0"/>
          </a:p>
        </p:txBody>
      </p:sp>
      <p:sp>
        <p:nvSpPr>
          <p:cNvPr id="76" name="Pentagon 75"/>
          <p:cNvSpPr/>
          <p:nvPr/>
        </p:nvSpPr>
        <p:spPr>
          <a:xfrm>
            <a:off x="5566740" y="2331251"/>
            <a:ext cx="1327157" cy="1283269"/>
          </a:xfrm>
          <a:prstGeom prst="homePlate">
            <a:avLst>
              <a:gd name="adj" fmla="val 237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itchFamily="34" charset="0"/>
              <a:buChar char="•"/>
            </a:pPr>
            <a:r>
              <a:rPr lang="en-GB" sz="1000" dirty="0" smtClean="0"/>
              <a:t>Renewed passion for the challenge</a:t>
            </a:r>
          </a:p>
          <a:p>
            <a:pPr marL="171450" indent="-171450">
              <a:buFont typeface="Arial" pitchFamily="34" charset="0"/>
              <a:buChar char="•"/>
            </a:pPr>
            <a:r>
              <a:rPr lang="en-GB" sz="1000" dirty="0" smtClean="0"/>
              <a:t>New questions</a:t>
            </a:r>
          </a:p>
          <a:p>
            <a:pPr marL="171450" indent="-171450">
              <a:buFont typeface="Arial" pitchFamily="34" charset="0"/>
              <a:buChar char="•"/>
            </a:pPr>
            <a:r>
              <a:rPr lang="en-GB" sz="1000" dirty="0" smtClean="0"/>
              <a:t>New ways of looking at the challenge</a:t>
            </a:r>
            <a:endParaRPr lang="en-GB" sz="1000" dirty="0"/>
          </a:p>
        </p:txBody>
      </p:sp>
      <p:sp>
        <p:nvSpPr>
          <p:cNvPr id="87" name="Pentagon 86"/>
          <p:cNvSpPr/>
          <p:nvPr/>
        </p:nvSpPr>
        <p:spPr>
          <a:xfrm>
            <a:off x="5594108" y="3953550"/>
            <a:ext cx="1496900" cy="1283269"/>
          </a:xfrm>
          <a:prstGeom prst="homePlate">
            <a:avLst>
              <a:gd name="adj" fmla="val 237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t>Develop creative educators</a:t>
            </a:r>
          </a:p>
          <a:p>
            <a:pPr marL="171450" indent="-171450">
              <a:buFont typeface="Arial" pitchFamily="34" charset="0"/>
              <a:buChar char="•"/>
            </a:pPr>
            <a:r>
              <a:rPr lang="en-GB" sz="1000" dirty="0" smtClean="0"/>
              <a:t>More curious</a:t>
            </a:r>
          </a:p>
          <a:p>
            <a:pPr marL="171450" indent="-171450">
              <a:buFont typeface="Arial" pitchFamily="34" charset="0"/>
              <a:buChar char="•"/>
            </a:pPr>
            <a:r>
              <a:rPr lang="en-GB" sz="1000" dirty="0" smtClean="0"/>
              <a:t>More open-minded</a:t>
            </a:r>
          </a:p>
          <a:p>
            <a:pPr marL="171450" indent="-171450">
              <a:buFont typeface="Arial" pitchFamily="34" charset="0"/>
              <a:buChar char="•"/>
            </a:pPr>
            <a:r>
              <a:rPr lang="en-GB" sz="1000" dirty="0" smtClean="0"/>
              <a:t>More imaginative</a:t>
            </a:r>
          </a:p>
          <a:p>
            <a:pPr marL="171450" indent="-171450">
              <a:buFont typeface="Arial" pitchFamily="34" charset="0"/>
              <a:buChar char="•"/>
            </a:pPr>
            <a:r>
              <a:rPr lang="en-GB" sz="1000" dirty="0" smtClean="0"/>
              <a:t>Better problem-solvers</a:t>
            </a:r>
            <a:endParaRPr lang="en-GB" sz="1000" dirty="0"/>
          </a:p>
        </p:txBody>
      </p:sp>
      <p:sp>
        <p:nvSpPr>
          <p:cNvPr id="88" name="Pentagon 87"/>
          <p:cNvSpPr/>
          <p:nvPr/>
        </p:nvSpPr>
        <p:spPr>
          <a:xfrm>
            <a:off x="7179556" y="3916370"/>
            <a:ext cx="1568908" cy="1404981"/>
          </a:xfrm>
          <a:prstGeom prst="homePlate">
            <a:avLst>
              <a:gd name="adj" fmla="val 237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t>Cultural Change</a:t>
            </a:r>
          </a:p>
          <a:p>
            <a:pPr marL="171450" indent="-171450">
              <a:buFont typeface="Arial" pitchFamily="34" charset="0"/>
              <a:buChar char="•"/>
            </a:pPr>
            <a:r>
              <a:rPr lang="en-GB" sz="1000" dirty="0" smtClean="0"/>
              <a:t>More flexible systems</a:t>
            </a:r>
          </a:p>
          <a:p>
            <a:pPr marL="171450" indent="-171450">
              <a:buFont typeface="Arial" pitchFamily="34" charset="0"/>
              <a:buChar char="•"/>
            </a:pPr>
            <a:r>
              <a:rPr lang="en-GB" sz="1000" dirty="0" smtClean="0"/>
              <a:t>More creative establishments</a:t>
            </a:r>
          </a:p>
          <a:p>
            <a:pPr marL="171450" indent="-171450">
              <a:buFont typeface="Arial" pitchFamily="34" charset="0"/>
              <a:buChar char="•"/>
            </a:pPr>
            <a:r>
              <a:rPr lang="en-GB" sz="1000" dirty="0" smtClean="0"/>
              <a:t>More resilient staff</a:t>
            </a:r>
          </a:p>
          <a:p>
            <a:pPr marL="171450" indent="-171450">
              <a:buFont typeface="Arial" pitchFamily="34" charset="0"/>
              <a:buChar char="•"/>
            </a:pPr>
            <a:r>
              <a:rPr lang="en-GB" sz="1000" dirty="0" smtClean="0"/>
              <a:t>More empowered staff</a:t>
            </a:r>
            <a:endParaRPr lang="en-GB" sz="1000" dirty="0"/>
          </a:p>
        </p:txBody>
      </p:sp>
      <p:sp>
        <p:nvSpPr>
          <p:cNvPr id="4" name="Right Brace 3"/>
          <p:cNvSpPr/>
          <p:nvPr/>
        </p:nvSpPr>
        <p:spPr>
          <a:xfrm>
            <a:off x="5264289" y="2033031"/>
            <a:ext cx="302451" cy="3030837"/>
          </a:xfrm>
          <a:prstGeom prst="rightBrace">
            <a:avLst>
              <a:gd name="adj1" fmla="val 8333"/>
              <a:gd name="adj2" fmla="val 3102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0" name="Right Brace 89"/>
          <p:cNvSpPr/>
          <p:nvPr/>
        </p:nvSpPr>
        <p:spPr>
          <a:xfrm>
            <a:off x="5265463" y="2033030"/>
            <a:ext cx="302451" cy="3030837"/>
          </a:xfrm>
          <a:prstGeom prst="rightBrace">
            <a:avLst>
              <a:gd name="adj1" fmla="val 8333"/>
              <a:gd name="adj2" fmla="val 8390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77" name="Picture 7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971428">
            <a:off x="608493" y="3216627"/>
            <a:ext cx="2224885" cy="1120637"/>
          </a:xfrm>
          <a:prstGeom prst="rect">
            <a:avLst/>
          </a:prstGeom>
        </p:spPr>
      </p:pic>
      <p:sp>
        <p:nvSpPr>
          <p:cNvPr id="55" name="Pentagon 54"/>
          <p:cNvSpPr/>
          <p:nvPr/>
        </p:nvSpPr>
        <p:spPr>
          <a:xfrm>
            <a:off x="2596771" y="3300011"/>
            <a:ext cx="1327157" cy="54475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Educators and Creative Catalysts collaborate</a:t>
            </a:r>
            <a:endParaRPr lang="en-GB" sz="1000" dirty="0"/>
          </a:p>
        </p:txBody>
      </p:sp>
      <p:sp>
        <p:nvSpPr>
          <p:cNvPr id="59" name="Pentagon 58"/>
          <p:cNvSpPr/>
          <p:nvPr/>
        </p:nvSpPr>
        <p:spPr>
          <a:xfrm>
            <a:off x="1193829" y="3300012"/>
            <a:ext cx="1327157" cy="54475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Match educators with a creative </a:t>
            </a:r>
            <a:r>
              <a:rPr lang="en-GB" sz="1000" dirty="0"/>
              <a:t>c</a:t>
            </a:r>
            <a:r>
              <a:rPr lang="en-GB" sz="1000" dirty="0" smtClean="0"/>
              <a:t>atalyst</a:t>
            </a:r>
            <a:endParaRPr lang="en-GB" sz="1000" dirty="0"/>
          </a:p>
        </p:txBody>
      </p:sp>
      <p:cxnSp>
        <p:nvCxnSpPr>
          <p:cNvPr id="93" name="Elbow Connector 92"/>
          <p:cNvCxnSpPr>
            <a:endCxn id="59" idx="1"/>
          </p:cNvCxnSpPr>
          <p:nvPr/>
        </p:nvCxnSpPr>
        <p:spPr>
          <a:xfrm rot="16200000" flipH="1">
            <a:off x="776396" y="3154955"/>
            <a:ext cx="540631" cy="29423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56" name="Diamond 55"/>
          <p:cNvSpPr/>
          <p:nvPr/>
        </p:nvSpPr>
        <p:spPr>
          <a:xfrm>
            <a:off x="1221868" y="5126759"/>
            <a:ext cx="336782" cy="318465"/>
          </a:xfrm>
          <a:prstGeom prst="diamond">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a:t>
            </a:r>
            <a:endParaRPr lang="en-GB" dirty="0">
              <a:solidFill>
                <a:schemeClr val="tx1"/>
              </a:solidFill>
            </a:endParaRPr>
          </a:p>
        </p:txBody>
      </p:sp>
      <p:sp>
        <p:nvSpPr>
          <p:cNvPr id="57" name="TextBox 56"/>
          <p:cNvSpPr txBox="1"/>
          <p:nvPr/>
        </p:nvSpPr>
        <p:spPr>
          <a:xfrm>
            <a:off x="1558650" y="5063867"/>
            <a:ext cx="1729961" cy="577081"/>
          </a:xfrm>
          <a:prstGeom prst="rect">
            <a:avLst/>
          </a:prstGeom>
          <a:noFill/>
        </p:spPr>
        <p:txBody>
          <a:bodyPr wrap="none" rtlCol="0">
            <a:spAutoFit/>
          </a:bodyPr>
          <a:lstStyle/>
          <a:p>
            <a:r>
              <a:rPr lang="en-GB" sz="1050" dirty="0" smtClean="0"/>
              <a:t>Confusion over Disclosure</a:t>
            </a:r>
          </a:p>
          <a:p>
            <a:r>
              <a:rPr lang="en-GB" sz="1050" dirty="0"/>
              <a:t>b</a:t>
            </a:r>
            <a:r>
              <a:rPr lang="en-GB" sz="1050" dirty="0" smtClean="0"/>
              <a:t>locked inputs</a:t>
            </a:r>
          </a:p>
          <a:p>
            <a:r>
              <a:rPr lang="en-GB" sz="1050" dirty="0" smtClean="0"/>
              <a:t>More Catalyst time required</a:t>
            </a:r>
            <a:endParaRPr lang="en-GB" sz="1050" dirty="0"/>
          </a:p>
        </p:txBody>
      </p:sp>
      <p:sp>
        <p:nvSpPr>
          <p:cNvPr id="68" name="Folded Corner 67"/>
          <p:cNvSpPr/>
          <p:nvPr/>
        </p:nvSpPr>
        <p:spPr>
          <a:xfrm rot="21171799">
            <a:off x="2469803" y="2715818"/>
            <a:ext cx="1344959" cy="1068652"/>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tx1"/>
                </a:solidFill>
                <a:latin typeface="MV Boli" pitchFamily="2" charset="0"/>
                <a:cs typeface="MV Boli" pitchFamily="2" charset="0"/>
              </a:rPr>
              <a:t>Regular open and creative conversations with the </a:t>
            </a:r>
            <a:r>
              <a:rPr lang="en-GB" sz="1100" dirty="0">
                <a:solidFill>
                  <a:schemeClr val="tx1"/>
                </a:solidFill>
                <a:latin typeface="MV Boli" pitchFamily="2" charset="0"/>
                <a:cs typeface="MV Boli" pitchFamily="2" charset="0"/>
              </a:rPr>
              <a:t>H</a:t>
            </a:r>
            <a:r>
              <a:rPr lang="en-GB" sz="1100" dirty="0" smtClean="0">
                <a:solidFill>
                  <a:schemeClr val="tx1"/>
                </a:solidFill>
                <a:latin typeface="MV Boli" pitchFamily="2" charset="0"/>
                <a:cs typeface="MV Boli" pitchFamily="2" charset="0"/>
              </a:rPr>
              <a:t>ead Teacher</a:t>
            </a:r>
            <a:endParaRPr lang="en-GB" sz="1100" dirty="0">
              <a:solidFill>
                <a:schemeClr val="tx1"/>
              </a:solidFill>
              <a:latin typeface="MV Boli" pitchFamily="2" charset="0"/>
              <a:cs typeface="MV Boli" pitchFamily="2" charset="0"/>
            </a:endParaRPr>
          </a:p>
        </p:txBody>
      </p:sp>
      <p:sp>
        <p:nvSpPr>
          <p:cNvPr id="69" name="Folded Corner 68"/>
          <p:cNvSpPr/>
          <p:nvPr/>
        </p:nvSpPr>
        <p:spPr>
          <a:xfrm rot="21171799">
            <a:off x="4153826" y="2776063"/>
            <a:ext cx="1181148" cy="768061"/>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MV Boli" pitchFamily="2" charset="0"/>
                <a:cs typeface="MV Boli" pitchFamily="2" charset="0"/>
              </a:rPr>
              <a:t>Physical creative stimuli in the form of plants and books</a:t>
            </a:r>
            <a:endParaRPr lang="en-GB" sz="1000" dirty="0">
              <a:solidFill>
                <a:schemeClr val="tx1"/>
              </a:solidFill>
              <a:latin typeface="MV Boli" pitchFamily="2" charset="0"/>
              <a:cs typeface="MV Boli" pitchFamily="2" charset="0"/>
            </a:endParaRPr>
          </a:p>
        </p:txBody>
      </p:sp>
      <p:sp>
        <p:nvSpPr>
          <p:cNvPr id="70" name="Folded Corner 69"/>
          <p:cNvSpPr/>
          <p:nvPr/>
        </p:nvSpPr>
        <p:spPr>
          <a:xfrm rot="21171799">
            <a:off x="4120423" y="3660297"/>
            <a:ext cx="1181148" cy="768061"/>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MV Boli" pitchFamily="2" charset="0"/>
                <a:cs typeface="MV Boli" pitchFamily="2" charset="0"/>
              </a:rPr>
              <a:t>3 year </a:t>
            </a:r>
            <a:r>
              <a:rPr lang="en-GB" sz="1000" dirty="0">
                <a:solidFill>
                  <a:schemeClr val="tx1"/>
                </a:solidFill>
                <a:latin typeface="MV Boli" pitchFamily="2" charset="0"/>
                <a:cs typeface="MV Boli" pitchFamily="2" charset="0"/>
              </a:rPr>
              <a:t>s</a:t>
            </a:r>
            <a:r>
              <a:rPr lang="en-GB" sz="1000" dirty="0" smtClean="0">
                <a:solidFill>
                  <a:schemeClr val="tx1"/>
                </a:solidFill>
                <a:latin typeface="MV Boli" pitchFamily="2" charset="0"/>
                <a:cs typeface="MV Boli" pitchFamily="2" charset="0"/>
              </a:rPr>
              <a:t>chool </a:t>
            </a:r>
            <a:r>
              <a:rPr lang="en-GB" sz="1000" dirty="0">
                <a:solidFill>
                  <a:schemeClr val="tx1"/>
                </a:solidFill>
                <a:latin typeface="MV Boli" pitchFamily="2" charset="0"/>
                <a:cs typeface="MV Boli" pitchFamily="2" charset="0"/>
              </a:rPr>
              <a:t>i</a:t>
            </a:r>
            <a:r>
              <a:rPr lang="en-GB" sz="1000" dirty="0" smtClean="0">
                <a:solidFill>
                  <a:schemeClr val="tx1"/>
                </a:solidFill>
                <a:latin typeface="MV Boli" pitchFamily="2" charset="0"/>
                <a:cs typeface="MV Boli" pitchFamily="2" charset="0"/>
              </a:rPr>
              <a:t>mprovement </a:t>
            </a:r>
            <a:r>
              <a:rPr lang="en-GB" sz="1000" dirty="0">
                <a:solidFill>
                  <a:schemeClr val="tx1"/>
                </a:solidFill>
                <a:latin typeface="MV Boli" pitchFamily="2" charset="0"/>
                <a:cs typeface="MV Boli" pitchFamily="2" charset="0"/>
              </a:rPr>
              <a:t>p</a:t>
            </a:r>
            <a:r>
              <a:rPr lang="en-GB" sz="1000" dirty="0" smtClean="0">
                <a:solidFill>
                  <a:schemeClr val="tx1"/>
                </a:solidFill>
                <a:latin typeface="MV Boli" pitchFamily="2" charset="0"/>
                <a:cs typeface="MV Boli" pitchFamily="2" charset="0"/>
              </a:rPr>
              <a:t>lan</a:t>
            </a:r>
            <a:endParaRPr lang="en-GB" sz="1000" dirty="0">
              <a:solidFill>
                <a:schemeClr val="tx1"/>
              </a:solidFill>
              <a:latin typeface="MV Boli" pitchFamily="2" charset="0"/>
              <a:cs typeface="MV Boli" pitchFamily="2" charset="0"/>
            </a:endParaRPr>
          </a:p>
        </p:txBody>
      </p:sp>
      <p:sp>
        <p:nvSpPr>
          <p:cNvPr id="72" name="Folded Corner 71"/>
          <p:cNvSpPr/>
          <p:nvPr/>
        </p:nvSpPr>
        <p:spPr>
          <a:xfrm rot="21171799">
            <a:off x="884847" y="1320259"/>
            <a:ext cx="1344959" cy="1709553"/>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tx1"/>
                </a:solidFill>
                <a:latin typeface="MV Boli" pitchFamily="2" charset="0"/>
                <a:cs typeface="MV Boli" pitchFamily="2" charset="0"/>
              </a:rPr>
              <a:t>Revised additional priorities – need to look at staff development, curriculum design and environment</a:t>
            </a:r>
            <a:endParaRPr lang="en-GB" sz="1100" dirty="0">
              <a:solidFill>
                <a:schemeClr val="tx1"/>
              </a:solidFill>
              <a:latin typeface="MV Boli" pitchFamily="2" charset="0"/>
              <a:cs typeface="MV Boli" pitchFamily="2" charset="0"/>
            </a:endParaRPr>
          </a:p>
        </p:txBody>
      </p:sp>
      <p:sp>
        <p:nvSpPr>
          <p:cNvPr id="73" name="Folded Corner 72"/>
          <p:cNvSpPr/>
          <p:nvPr/>
        </p:nvSpPr>
        <p:spPr>
          <a:xfrm rot="21171799">
            <a:off x="5517628" y="4292133"/>
            <a:ext cx="1181148" cy="768061"/>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MV Boli" pitchFamily="2" charset="0"/>
                <a:cs typeface="MV Boli" pitchFamily="2" charset="0"/>
              </a:rPr>
              <a:t>New focus on induction of new families</a:t>
            </a:r>
            <a:endParaRPr lang="en-GB" sz="1000" dirty="0">
              <a:solidFill>
                <a:schemeClr val="tx1"/>
              </a:solidFill>
              <a:latin typeface="MV Boli" pitchFamily="2" charset="0"/>
              <a:cs typeface="MV Boli" pitchFamily="2" charset="0"/>
            </a:endParaRPr>
          </a:p>
        </p:txBody>
      </p:sp>
      <p:sp>
        <p:nvSpPr>
          <p:cNvPr id="74" name="Folded Corner 73"/>
          <p:cNvSpPr/>
          <p:nvPr/>
        </p:nvSpPr>
        <p:spPr>
          <a:xfrm rot="21171799">
            <a:off x="5533258" y="3454639"/>
            <a:ext cx="1181148" cy="768061"/>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MV Boli" pitchFamily="2" charset="0"/>
                <a:cs typeface="MV Boli" pitchFamily="2" charset="0"/>
              </a:rPr>
              <a:t>New focus on community engagement</a:t>
            </a:r>
            <a:endParaRPr lang="en-GB" sz="1000" dirty="0">
              <a:solidFill>
                <a:schemeClr val="tx1"/>
              </a:solidFill>
              <a:latin typeface="MV Boli" pitchFamily="2" charset="0"/>
              <a:cs typeface="MV Boli" pitchFamily="2" charset="0"/>
            </a:endParaRPr>
          </a:p>
        </p:txBody>
      </p:sp>
      <p:sp>
        <p:nvSpPr>
          <p:cNvPr id="75" name="Folded Corner 74"/>
          <p:cNvSpPr/>
          <p:nvPr/>
        </p:nvSpPr>
        <p:spPr>
          <a:xfrm rot="21171799">
            <a:off x="6244760" y="5009082"/>
            <a:ext cx="1181148" cy="768061"/>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MV Boli" pitchFamily="2" charset="0"/>
                <a:cs typeface="MV Boli" pitchFamily="2" charset="0"/>
              </a:rPr>
              <a:t>Sustained relationship with creative </a:t>
            </a:r>
            <a:r>
              <a:rPr lang="en-GB" sz="1000" dirty="0">
                <a:solidFill>
                  <a:schemeClr val="tx1"/>
                </a:solidFill>
                <a:latin typeface="MV Boli" pitchFamily="2" charset="0"/>
                <a:cs typeface="MV Boli" pitchFamily="2" charset="0"/>
              </a:rPr>
              <a:t>c</a:t>
            </a:r>
            <a:r>
              <a:rPr lang="en-GB" sz="1000" dirty="0" smtClean="0">
                <a:solidFill>
                  <a:schemeClr val="tx1"/>
                </a:solidFill>
                <a:latin typeface="MV Boli" pitchFamily="2" charset="0"/>
                <a:cs typeface="MV Boli" pitchFamily="2" charset="0"/>
              </a:rPr>
              <a:t>atalyst</a:t>
            </a:r>
            <a:endParaRPr lang="en-GB" sz="1000" dirty="0">
              <a:solidFill>
                <a:schemeClr val="tx1"/>
              </a:solidFill>
              <a:latin typeface="MV Boli" pitchFamily="2" charset="0"/>
              <a:cs typeface="MV Boli" pitchFamily="2" charset="0"/>
            </a:endParaRPr>
          </a:p>
        </p:txBody>
      </p:sp>
      <p:sp>
        <p:nvSpPr>
          <p:cNvPr id="3" name="Rectangle 2"/>
          <p:cNvSpPr/>
          <p:nvPr/>
        </p:nvSpPr>
        <p:spPr>
          <a:xfrm rot="16200000">
            <a:off x="-1560182" y="4154514"/>
            <a:ext cx="4275324" cy="861774"/>
          </a:xfrm>
          <a:prstGeom prst="rect">
            <a:avLst/>
          </a:prstGeom>
        </p:spPr>
        <p:txBody>
          <a:bodyPr wrap="square">
            <a:spAutoFit/>
          </a:bodyPr>
          <a:lstStyle/>
          <a:p>
            <a:r>
              <a:rPr lang="en-US" sz="1000" dirty="0"/>
              <a:t>We are excited to look differently at how we might ‘market ourselves’ to our families in a manner which changes the lens through which they view our service- </a:t>
            </a:r>
            <a:r>
              <a:rPr lang="en-US" sz="1000" dirty="0" err="1"/>
              <a:t>recognising</a:t>
            </a:r>
            <a:r>
              <a:rPr lang="en-US" sz="1000" dirty="0"/>
              <a:t> that family learning can be fun but will take some action on their part, in order to break the cycle of what they know does </a:t>
            </a:r>
            <a:r>
              <a:rPr lang="en-US" sz="1000" dirty="0" smtClean="0"/>
              <a:t>not</a:t>
            </a:r>
          </a:p>
          <a:p>
            <a:r>
              <a:rPr lang="en-US" sz="1000" dirty="0" smtClean="0"/>
              <a:t>feel </a:t>
            </a:r>
            <a:r>
              <a:rPr lang="en-US" sz="1000" dirty="0"/>
              <a:t>good for them- and </a:t>
            </a:r>
            <a:r>
              <a:rPr lang="en-US" sz="1000" dirty="0" err="1"/>
              <a:t>realise</a:t>
            </a:r>
            <a:r>
              <a:rPr lang="en-US" sz="1000" dirty="0"/>
              <a:t> change for their children’s future.</a:t>
            </a:r>
            <a:endParaRPr lang="en-GB" sz="1000" dirty="0"/>
          </a:p>
        </p:txBody>
      </p:sp>
      <p:sp>
        <p:nvSpPr>
          <p:cNvPr id="80" name="Folded Corner 79"/>
          <p:cNvSpPr/>
          <p:nvPr/>
        </p:nvSpPr>
        <p:spPr>
          <a:xfrm rot="21171799">
            <a:off x="4089920" y="1644495"/>
            <a:ext cx="1344959" cy="1030243"/>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smtClean="0">
              <a:solidFill>
                <a:schemeClr val="tx1"/>
              </a:solidFill>
              <a:latin typeface="MV Boli" pitchFamily="2" charset="0"/>
              <a:cs typeface="MV Boli" pitchFamily="2" charset="0"/>
            </a:endParaRPr>
          </a:p>
          <a:p>
            <a:pPr algn="ctr"/>
            <a:r>
              <a:rPr lang="en-GB" sz="1100" dirty="0" smtClean="0">
                <a:solidFill>
                  <a:schemeClr val="tx1"/>
                </a:solidFill>
                <a:latin typeface="MV Boli" pitchFamily="2" charset="0"/>
                <a:cs typeface="MV Boli" pitchFamily="2" charset="0"/>
              </a:rPr>
              <a:t>Whole school/community literacy project to dispel myths around learning</a:t>
            </a:r>
            <a:endParaRPr lang="en-GB" sz="1100" dirty="0">
              <a:solidFill>
                <a:schemeClr val="tx1"/>
              </a:solidFill>
              <a:latin typeface="MV Boli" pitchFamily="2" charset="0"/>
              <a:cs typeface="MV Boli" pitchFamily="2" charset="0"/>
            </a:endParaRPr>
          </a:p>
        </p:txBody>
      </p:sp>
      <p:sp>
        <p:nvSpPr>
          <p:cNvPr id="81" name="Folded Corner 80"/>
          <p:cNvSpPr/>
          <p:nvPr/>
        </p:nvSpPr>
        <p:spPr>
          <a:xfrm rot="21171799">
            <a:off x="2518732" y="3585746"/>
            <a:ext cx="1344959" cy="12211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smtClean="0">
              <a:solidFill>
                <a:schemeClr val="tx1"/>
              </a:solidFill>
              <a:latin typeface="MV Boli" pitchFamily="2" charset="0"/>
              <a:cs typeface="MV Boli" pitchFamily="2" charset="0"/>
            </a:endParaRPr>
          </a:p>
          <a:p>
            <a:pPr algn="ctr"/>
            <a:r>
              <a:rPr lang="en-GB" sz="1100" dirty="0" smtClean="0">
                <a:solidFill>
                  <a:schemeClr val="tx1"/>
                </a:solidFill>
                <a:latin typeface="MV Boli" pitchFamily="2" charset="0"/>
                <a:cs typeface="MV Boli" pitchFamily="2" charset="0"/>
              </a:rPr>
              <a:t>Intensive engagement with 3 staff exploring creative ways to share school values</a:t>
            </a:r>
            <a:endParaRPr lang="en-GB" sz="1100" dirty="0">
              <a:solidFill>
                <a:schemeClr val="tx1"/>
              </a:solidFill>
              <a:latin typeface="MV Boli" pitchFamily="2" charset="0"/>
              <a:cs typeface="MV Boli" pitchFamily="2" charset="0"/>
            </a:endParaRPr>
          </a:p>
        </p:txBody>
      </p:sp>
      <p:sp>
        <p:nvSpPr>
          <p:cNvPr id="82" name="Folded Corner 81"/>
          <p:cNvSpPr/>
          <p:nvPr/>
        </p:nvSpPr>
        <p:spPr>
          <a:xfrm rot="21171799">
            <a:off x="5611050" y="1874021"/>
            <a:ext cx="1181148" cy="768061"/>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MV Boli" pitchFamily="2" charset="0"/>
                <a:cs typeface="MV Boli" pitchFamily="2" charset="0"/>
              </a:rPr>
              <a:t>Whole school approach adopted by staff</a:t>
            </a:r>
            <a:endParaRPr lang="en-GB" sz="1000" dirty="0">
              <a:solidFill>
                <a:schemeClr val="tx1"/>
              </a:solidFill>
              <a:latin typeface="MV Boli" pitchFamily="2" charset="0"/>
              <a:cs typeface="MV Boli" pitchFamily="2" charset="0"/>
            </a:endParaRPr>
          </a:p>
        </p:txBody>
      </p:sp>
      <p:sp>
        <p:nvSpPr>
          <p:cNvPr id="83" name="Folded Corner 82"/>
          <p:cNvSpPr/>
          <p:nvPr/>
        </p:nvSpPr>
        <p:spPr>
          <a:xfrm rot="21171799">
            <a:off x="5646429" y="2540770"/>
            <a:ext cx="1181148" cy="919569"/>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MV Boli" pitchFamily="2" charset="0"/>
                <a:cs typeface="MV Boli" pitchFamily="2" charset="0"/>
              </a:rPr>
              <a:t>Parents adopting responsibility for engaging children in learning</a:t>
            </a:r>
            <a:endParaRPr lang="en-GB" sz="1000" dirty="0">
              <a:solidFill>
                <a:schemeClr val="tx1"/>
              </a:solidFill>
              <a:latin typeface="MV Boli" pitchFamily="2" charset="0"/>
              <a:cs typeface="MV Boli" pitchFamily="2" charset="0"/>
            </a:endParaRPr>
          </a:p>
        </p:txBody>
      </p:sp>
      <p:sp>
        <p:nvSpPr>
          <p:cNvPr id="84" name="Folded Corner 83"/>
          <p:cNvSpPr/>
          <p:nvPr/>
        </p:nvSpPr>
        <p:spPr>
          <a:xfrm rot="21171799">
            <a:off x="6569172" y="3231404"/>
            <a:ext cx="1344959" cy="1214529"/>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smtClean="0">
              <a:solidFill>
                <a:schemeClr val="tx1"/>
              </a:solidFill>
              <a:latin typeface="MV Boli" pitchFamily="2" charset="0"/>
              <a:cs typeface="MV Boli" pitchFamily="2" charset="0"/>
            </a:endParaRPr>
          </a:p>
          <a:p>
            <a:pPr algn="ctr"/>
            <a:r>
              <a:rPr lang="en-GB" sz="1200" dirty="0" smtClean="0">
                <a:solidFill>
                  <a:schemeClr val="tx1"/>
                </a:solidFill>
                <a:latin typeface="MV Boli" pitchFamily="2" charset="0"/>
                <a:cs typeface="MV Boli" pitchFamily="2" charset="0"/>
              </a:rPr>
              <a:t>Staff actively engaged in all aspects of planning and learner engagement</a:t>
            </a:r>
            <a:endParaRPr lang="en-GB" sz="1200" dirty="0">
              <a:solidFill>
                <a:schemeClr val="tx1"/>
              </a:solidFill>
              <a:latin typeface="MV Boli" pitchFamily="2" charset="0"/>
              <a:cs typeface="MV Boli" pitchFamily="2" charset="0"/>
            </a:endParaRPr>
          </a:p>
        </p:txBody>
      </p:sp>
      <p:sp>
        <p:nvSpPr>
          <p:cNvPr id="85" name="Folded Corner 84"/>
          <p:cNvSpPr/>
          <p:nvPr/>
        </p:nvSpPr>
        <p:spPr>
          <a:xfrm rot="21171799">
            <a:off x="7645049" y="2147029"/>
            <a:ext cx="1344959" cy="1214529"/>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smtClean="0">
              <a:solidFill>
                <a:schemeClr val="tx1"/>
              </a:solidFill>
              <a:latin typeface="MV Boli" pitchFamily="2" charset="0"/>
              <a:cs typeface="MV Boli" pitchFamily="2" charset="0"/>
            </a:endParaRPr>
          </a:p>
          <a:p>
            <a:pPr algn="ctr"/>
            <a:r>
              <a:rPr lang="en-GB" sz="1200" dirty="0" smtClean="0">
                <a:solidFill>
                  <a:schemeClr val="tx1"/>
                </a:solidFill>
                <a:latin typeface="MV Boli" pitchFamily="2" charset="0"/>
                <a:cs typeface="MV Boli" pitchFamily="2" charset="0"/>
              </a:rPr>
              <a:t>Parents take an active role in child’s learning throughout their school life</a:t>
            </a:r>
            <a:endParaRPr lang="en-GB" sz="1200" dirty="0">
              <a:solidFill>
                <a:schemeClr val="tx1"/>
              </a:solidFill>
              <a:latin typeface="MV Boli" pitchFamily="2" charset="0"/>
              <a:cs typeface="MV Boli" pitchFamily="2" charset="0"/>
            </a:endParaRPr>
          </a:p>
        </p:txBody>
      </p:sp>
      <p:sp>
        <p:nvSpPr>
          <p:cNvPr id="86" name="Folded Corner 85"/>
          <p:cNvSpPr/>
          <p:nvPr/>
        </p:nvSpPr>
        <p:spPr>
          <a:xfrm rot="21171799">
            <a:off x="7776276" y="3392914"/>
            <a:ext cx="1181148" cy="768061"/>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MV Boli" pitchFamily="2" charset="0"/>
                <a:cs typeface="MV Boli" pitchFamily="2" charset="0"/>
              </a:rPr>
              <a:t>Lifelong learning nurtured</a:t>
            </a:r>
            <a:endParaRPr lang="en-GB" sz="1000" dirty="0">
              <a:solidFill>
                <a:schemeClr val="tx1"/>
              </a:solidFill>
              <a:latin typeface="MV Boli" pitchFamily="2" charset="0"/>
              <a:cs typeface="MV Boli" pitchFamily="2" charset="0"/>
            </a:endParaRPr>
          </a:p>
        </p:txBody>
      </p:sp>
      <p:sp>
        <p:nvSpPr>
          <p:cNvPr id="91" name="Folded Corner 90"/>
          <p:cNvSpPr/>
          <p:nvPr/>
        </p:nvSpPr>
        <p:spPr>
          <a:xfrm rot="21171799">
            <a:off x="7599543" y="4371939"/>
            <a:ext cx="1344959" cy="1214529"/>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smtClean="0">
              <a:solidFill>
                <a:schemeClr val="tx1"/>
              </a:solidFill>
              <a:latin typeface="MV Boli" pitchFamily="2" charset="0"/>
              <a:cs typeface="MV Boli" pitchFamily="2" charset="0"/>
            </a:endParaRPr>
          </a:p>
          <a:p>
            <a:pPr algn="ctr"/>
            <a:r>
              <a:rPr lang="en-GB" sz="1200" dirty="0" smtClean="0">
                <a:solidFill>
                  <a:schemeClr val="tx1"/>
                </a:solidFill>
                <a:latin typeface="MV Boli" pitchFamily="2" charset="0"/>
                <a:cs typeface="MV Boli" pitchFamily="2" charset="0"/>
              </a:rPr>
              <a:t>Wyndford community is a healthy, creative thinking community</a:t>
            </a:r>
            <a:endParaRPr lang="en-GB" sz="1200" dirty="0">
              <a:solidFill>
                <a:schemeClr val="tx1"/>
              </a:solidFill>
              <a:latin typeface="MV Boli" pitchFamily="2" charset="0"/>
              <a:cs typeface="MV Boli" pitchFamily="2" charset="0"/>
            </a:endParaRPr>
          </a:p>
        </p:txBody>
      </p:sp>
      <p:sp>
        <p:nvSpPr>
          <p:cNvPr id="92" name="Folded Corner 91"/>
          <p:cNvSpPr/>
          <p:nvPr/>
        </p:nvSpPr>
        <p:spPr>
          <a:xfrm rot="21171799">
            <a:off x="2831281" y="1775587"/>
            <a:ext cx="1181148" cy="768061"/>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MV Boli" pitchFamily="2" charset="0"/>
                <a:cs typeface="MV Boli" pitchFamily="2" charset="0"/>
              </a:rPr>
              <a:t>Catalyst met the community on the streets</a:t>
            </a:r>
            <a:endParaRPr lang="en-GB" sz="1000" dirty="0">
              <a:solidFill>
                <a:schemeClr val="tx1"/>
              </a:solidFill>
              <a:latin typeface="MV Boli" pitchFamily="2" charset="0"/>
              <a:cs typeface="MV Boli" pitchFamily="2" charset="0"/>
            </a:endParaRPr>
          </a:p>
        </p:txBody>
      </p:sp>
      <p:sp>
        <p:nvSpPr>
          <p:cNvPr id="79" name="Folded Corner 78"/>
          <p:cNvSpPr/>
          <p:nvPr/>
        </p:nvSpPr>
        <p:spPr>
          <a:xfrm rot="21171799">
            <a:off x="3351024" y="4564287"/>
            <a:ext cx="1344959" cy="1021433"/>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tx1"/>
                </a:solidFill>
                <a:latin typeface="MV Boli" pitchFamily="2" charset="0"/>
                <a:cs typeface="MV Boli" pitchFamily="2" charset="0"/>
              </a:rPr>
              <a:t>Establishing action research experiments, that progress school vision </a:t>
            </a:r>
            <a:endParaRPr lang="en-GB" sz="1100" dirty="0">
              <a:solidFill>
                <a:schemeClr val="tx1"/>
              </a:solidFill>
              <a:latin typeface="MV Boli" pitchFamily="2" charset="0"/>
              <a:cs typeface="MV Boli" pitchFamily="2" charset="0"/>
            </a:endParaRPr>
          </a:p>
        </p:txBody>
      </p:sp>
    </p:spTree>
    <p:extLst>
      <p:ext uri="{BB962C8B-B14F-4D97-AF65-F5344CB8AC3E}">
        <p14:creationId xmlns:p14="http://schemas.microsoft.com/office/powerpoint/2010/main" val="39332394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3568" y="572487"/>
            <a:ext cx="7956376" cy="1200329"/>
          </a:xfrm>
          <a:prstGeom prst="rect">
            <a:avLst/>
          </a:prstGeom>
          <a:ln>
            <a:solidFill>
              <a:schemeClr val="tx1"/>
            </a:solidFill>
          </a:ln>
        </p:spPr>
        <p:txBody>
          <a:bodyPr wrap="square">
            <a:spAutoFit/>
          </a:bodyPr>
          <a:lstStyle/>
          <a:p>
            <a:r>
              <a:rPr lang="en-GB" dirty="0" smtClean="0"/>
              <a:t>“</a:t>
            </a:r>
            <a:r>
              <a:rPr lang="en-GB" dirty="0"/>
              <a:t>Solving a ‘wicked’ task, such as parental engagement, is really difficult.  You are faced with engrained generational, cultural and societal issues.  It is easy to shy away from them or create a system which is functional but not </a:t>
            </a:r>
            <a:r>
              <a:rPr lang="en-GB" dirty="0" smtClean="0"/>
              <a:t>aspirational.”</a:t>
            </a:r>
          </a:p>
          <a:p>
            <a:pPr algn="r"/>
            <a:r>
              <a:rPr lang="en-GB" dirty="0" smtClean="0"/>
              <a:t>Creative Catalyst</a:t>
            </a:r>
            <a:endParaRPr lang="en-GB" dirty="0"/>
          </a:p>
        </p:txBody>
      </p:sp>
      <p:sp>
        <p:nvSpPr>
          <p:cNvPr id="2" name="Rectangle 1"/>
          <p:cNvSpPr/>
          <p:nvPr/>
        </p:nvSpPr>
        <p:spPr>
          <a:xfrm>
            <a:off x="432048" y="2348880"/>
            <a:ext cx="4572000" cy="3970318"/>
          </a:xfrm>
          <a:prstGeom prst="rect">
            <a:avLst/>
          </a:prstGeom>
        </p:spPr>
        <p:txBody>
          <a:bodyPr>
            <a:spAutoFit/>
          </a:bodyPr>
          <a:lstStyle/>
          <a:p>
            <a:r>
              <a:rPr lang="en-GB" dirty="0"/>
              <a:t>I believe my creative intervention allowed Mary Pat to have an external pair of eyes to observe what was happening and ask questions of how it could be done differently.  It wasn’t about being in charge of an activity or leading from the front – it was about listening, observing and questioning.  There was no art produce or obvious example of children engaged in creative activity.  The intervention was my creative gaze which didn’t offer anything new but confirmed what was already there and formed new collaborations to work through the discoveries</a:t>
            </a:r>
            <a:r>
              <a:rPr lang="en-GB" dirty="0" smtClean="0"/>
              <a:t>.</a:t>
            </a:r>
          </a:p>
          <a:p>
            <a:pPr algn="r"/>
            <a:r>
              <a:rPr lang="en-GB" dirty="0" smtClean="0"/>
              <a:t>Creative Catalyst</a:t>
            </a:r>
            <a:endParaRPr lang="en-GB" dirty="0"/>
          </a:p>
        </p:txBody>
      </p:sp>
      <p:sp>
        <p:nvSpPr>
          <p:cNvPr id="3" name="Rectangle 2"/>
          <p:cNvSpPr/>
          <p:nvPr/>
        </p:nvSpPr>
        <p:spPr>
          <a:xfrm>
            <a:off x="5441859" y="4596456"/>
            <a:ext cx="3384376" cy="2031325"/>
          </a:xfrm>
          <a:prstGeom prst="rect">
            <a:avLst/>
          </a:prstGeom>
        </p:spPr>
        <p:txBody>
          <a:bodyPr wrap="square">
            <a:spAutoFit/>
          </a:bodyPr>
          <a:lstStyle/>
          <a:p>
            <a:r>
              <a:rPr lang="en-GB" i="1" dirty="0" smtClean="0"/>
              <a:t>Trees </a:t>
            </a:r>
            <a:r>
              <a:rPr lang="en-GB" i="1" dirty="0"/>
              <a:t>need leaves like girls and boys need toys.   This is a story of a lonely tree that lost its leaves and a tale of how a nursery helped it find its </a:t>
            </a:r>
            <a:r>
              <a:rPr lang="en-GB" i="1" dirty="0" smtClean="0"/>
              <a:t>roots.</a:t>
            </a:r>
          </a:p>
          <a:p>
            <a:pPr algn="r"/>
            <a:r>
              <a:rPr lang="en-GB" dirty="0" smtClean="0"/>
              <a:t>The Lonely Tree</a:t>
            </a:r>
          </a:p>
          <a:p>
            <a:pPr algn="r"/>
            <a:r>
              <a:rPr lang="en-GB" dirty="0" smtClean="0"/>
              <a:t>storytelling resource</a:t>
            </a: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4009" y="1987580"/>
            <a:ext cx="3540076" cy="2346459"/>
          </a:xfrm>
          <a:prstGeom prst="rect">
            <a:avLst/>
          </a:prstGeom>
        </p:spPr>
      </p:pic>
    </p:spTree>
    <p:extLst>
      <p:ext uri="{BB962C8B-B14F-4D97-AF65-F5344CB8AC3E}">
        <p14:creationId xmlns:p14="http://schemas.microsoft.com/office/powerpoint/2010/main" val="1697457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3451977">
            <a:off x="2373991" y="1727101"/>
            <a:ext cx="1228874" cy="847923"/>
          </a:xfrm>
          <a:prstGeom prst="rect">
            <a:avLst/>
          </a:prstGeom>
        </p:spPr>
      </p:pic>
      <p:sp>
        <p:nvSpPr>
          <p:cNvPr id="63" name="Rectangle 62"/>
          <p:cNvSpPr/>
          <p:nvPr/>
        </p:nvSpPr>
        <p:spPr>
          <a:xfrm>
            <a:off x="5659443" y="1916832"/>
            <a:ext cx="928781" cy="309634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800" b="1" dirty="0" smtClean="0">
                <a:solidFill>
                  <a:schemeClr val="tx1"/>
                </a:solidFill>
              </a:rPr>
              <a:t>Short Term</a:t>
            </a:r>
            <a:endParaRPr lang="en-GB" sz="1100" b="1" dirty="0">
              <a:solidFill>
                <a:schemeClr val="tx1"/>
              </a:solidFill>
            </a:endParaRPr>
          </a:p>
        </p:txBody>
      </p:sp>
      <p:sp>
        <p:nvSpPr>
          <p:cNvPr id="66" name="Rectangle 65"/>
          <p:cNvSpPr/>
          <p:nvPr/>
        </p:nvSpPr>
        <p:spPr>
          <a:xfrm>
            <a:off x="6669256" y="1922372"/>
            <a:ext cx="928781" cy="309634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800" b="1" dirty="0" smtClean="0">
                <a:solidFill>
                  <a:schemeClr val="tx1"/>
                </a:solidFill>
              </a:rPr>
              <a:t>Medium Term</a:t>
            </a:r>
            <a:endParaRPr lang="en-GB" sz="1100" b="1" dirty="0">
              <a:solidFill>
                <a:schemeClr val="tx1"/>
              </a:solidFill>
            </a:endParaRPr>
          </a:p>
        </p:txBody>
      </p:sp>
      <p:sp>
        <p:nvSpPr>
          <p:cNvPr id="67" name="Rectangle 66"/>
          <p:cNvSpPr/>
          <p:nvPr/>
        </p:nvSpPr>
        <p:spPr>
          <a:xfrm>
            <a:off x="7675667" y="1911253"/>
            <a:ext cx="928781" cy="309634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800" b="1" dirty="0" smtClean="0">
                <a:solidFill>
                  <a:schemeClr val="tx1"/>
                </a:solidFill>
              </a:rPr>
              <a:t>Long Term</a:t>
            </a:r>
            <a:endParaRPr lang="en-GB" sz="1100" b="1" dirty="0">
              <a:solidFill>
                <a:schemeClr val="tx1"/>
              </a:solidFill>
            </a:endParaRPr>
          </a:p>
        </p:txBody>
      </p:sp>
      <p:grpSp>
        <p:nvGrpSpPr>
          <p:cNvPr id="54" name="Group 53"/>
          <p:cNvGrpSpPr/>
          <p:nvPr/>
        </p:nvGrpSpPr>
        <p:grpSpPr>
          <a:xfrm>
            <a:off x="1049308" y="5733256"/>
            <a:ext cx="7298264" cy="654695"/>
            <a:chOff x="1086004" y="3272631"/>
            <a:chExt cx="7298264" cy="654695"/>
          </a:xfrm>
        </p:grpSpPr>
        <p:sp>
          <p:nvSpPr>
            <p:cNvPr id="10" name="Line 18"/>
            <p:cNvSpPr>
              <a:spLocks noChangeShapeType="1"/>
            </p:cNvSpPr>
            <p:nvPr/>
          </p:nvSpPr>
          <p:spPr bwMode="auto">
            <a:xfrm>
              <a:off x="1086004" y="3694906"/>
              <a:ext cx="272632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 name="Line 19"/>
            <p:cNvSpPr>
              <a:spLocks noChangeShapeType="1"/>
            </p:cNvSpPr>
            <p:nvPr/>
          </p:nvSpPr>
          <p:spPr bwMode="auto">
            <a:xfrm>
              <a:off x="4328238" y="3694906"/>
              <a:ext cx="40560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 name="Text Box 20"/>
            <p:cNvSpPr txBox="1">
              <a:spLocks noChangeArrowheads="1"/>
            </p:cNvSpPr>
            <p:nvPr/>
          </p:nvSpPr>
          <p:spPr bwMode="auto">
            <a:xfrm>
              <a:off x="1086004" y="3696494"/>
              <a:ext cx="272632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sz="900" b="1" dirty="0"/>
            </a:p>
          </p:txBody>
        </p:sp>
        <p:sp>
          <p:nvSpPr>
            <p:cNvPr id="13" name="Text Box 21"/>
            <p:cNvSpPr txBox="1">
              <a:spLocks noChangeArrowheads="1"/>
            </p:cNvSpPr>
            <p:nvPr/>
          </p:nvSpPr>
          <p:spPr bwMode="auto">
            <a:xfrm>
              <a:off x="4328238" y="3696494"/>
              <a:ext cx="405603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sz="900" b="1" dirty="0"/>
            </a:p>
          </p:txBody>
        </p:sp>
        <p:sp>
          <p:nvSpPr>
            <p:cNvPr id="36" name="Rectangle 25"/>
            <p:cNvSpPr>
              <a:spLocks noChangeArrowheads="1"/>
            </p:cNvSpPr>
            <p:nvPr/>
          </p:nvSpPr>
          <p:spPr bwMode="auto">
            <a:xfrm>
              <a:off x="1157239" y="3272631"/>
              <a:ext cx="2655092" cy="2762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b="1" dirty="0" smtClean="0"/>
                <a:t>Challenged Assumptions</a:t>
              </a:r>
              <a:endParaRPr lang="en-US" sz="1400" b="1" dirty="0"/>
            </a:p>
          </p:txBody>
        </p:sp>
        <p:sp>
          <p:nvSpPr>
            <p:cNvPr id="29" name="Rectangle 33"/>
            <p:cNvSpPr>
              <a:spLocks noChangeArrowheads="1"/>
            </p:cNvSpPr>
            <p:nvPr/>
          </p:nvSpPr>
          <p:spPr bwMode="auto">
            <a:xfrm>
              <a:off x="4477183" y="3272631"/>
              <a:ext cx="3831535" cy="2762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b="1" dirty="0" smtClean="0"/>
                <a:t>Next Steps</a:t>
              </a:r>
              <a:endParaRPr lang="en-US" sz="1400" b="1" dirty="0"/>
            </a:p>
          </p:txBody>
        </p:sp>
      </p:grpSp>
      <p:grpSp>
        <p:nvGrpSpPr>
          <p:cNvPr id="53" name="Group 52"/>
          <p:cNvGrpSpPr/>
          <p:nvPr/>
        </p:nvGrpSpPr>
        <p:grpSpPr>
          <a:xfrm>
            <a:off x="107504" y="764704"/>
            <a:ext cx="8856984" cy="1724025"/>
            <a:chOff x="534480" y="1000918"/>
            <a:chExt cx="8069967" cy="1724025"/>
          </a:xfrm>
        </p:grpSpPr>
        <p:grpSp>
          <p:nvGrpSpPr>
            <p:cNvPr id="8" name="Group 7"/>
            <p:cNvGrpSpPr>
              <a:grpSpLocks/>
            </p:cNvGrpSpPr>
            <p:nvPr/>
          </p:nvGrpSpPr>
          <p:grpSpPr bwMode="auto">
            <a:xfrm>
              <a:off x="1086004" y="1134268"/>
              <a:ext cx="7518443" cy="690563"/>
              <a:chOff x="624" y="2064"/>
              <a:chExt cx="4896" cy="480"/>
            </a:xfrm>
          </p:grpSpPr>
          <p:sp>
            <p:nvSpPr>
              <p:cNvPr id="43" name="Rectangle 8"/>
              <p:cNvSpPr>
                <a:spLocks noChangeArrowheads="1"/>
              </p:cNvSpPr>
              <p:nvPr/>
            </p:nvSpPr>
            <p:spPr bwMode="auto">
              <a:xfrm>
                <a:off x="624" y="2064"/>
                <a:ext cx="864" cy="4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b="1" dirty="0"/>
                  <a:t>Resources /</a:t>
                </a:r>
              </a:p>
              <a:p>
                <a:pPr algn="ctr"/>
                <a:r>
                  <a:rPr lang="en-US" sz="1200" b="1" dirty="0"/>
                  <a:t>Inputs</a:t>
                </a:r>
              </a:p>
            </p:txBody>
          </p:sp>
          <p:sp>
            <p:nvSpPr>
              <p:cNvPr id="44" name="Rectangle 9"/>
              <p:cNvSpPr>
                <a:spLocks noChangeArrowheads="1"/>
              </p:cNvSpPr>
              <p:nvPr/>
            </p:nvSpPr>
            <p:spPr bwMode="auto">
              <a:xfrm>
                <a:off x="1632" y="2064"/>
                <a:ext cx="864" cy="4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b="1"/>
                  <a:t>Activities</a:t>
                </a:r>
              </a:p>
            </p:txBody>
          </p:sp>
          <p:sp>
            <p:nvSpPr>
              <p:cNvPr id="45" name="Rectangle 10"/>
              <p:cNvSpPr>
                <a:spLocks noChangeArrowheads="1"/>
              </p:cNvSpPr>
              <p:nvPr/>
            </p:nvSpPr>
            <p:spPr bwMode="auto">
              <a:xfrm>
                <a:off x="2640" y="2064"/>
                <a:ext cx="864" cy="4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b="1" dirty="0"/>
                  <a:t>Outputs</a:t>
                </a:r>
              </a:p>
            </p:txBody>
          </p:sp>
          <p:sp>
            <p:nvSpPr>
              <p:cNvPr id="46" name="Rectangle 11"/>
              <p:cNvSpPr>
                <a:spLocks noChangeArrowheads="1"/>
              </p:cNvSpPr>
              <p:nvPr/>
            </p:nvSpPr>
            <p:spPr bwMode="auto">
              <a:xfrm>
                <a:off x="3648" y="2064"/>
                <a:ext cx="864" cy="4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b="1"/>
                  <a:t>Outcomes</a:t>
                </a:r>
              </a:p>
            </p:txBody>
          </p:sp>
          <p:sp>
            <p:nvSpPr>
              <p:cNvPr id="47" name="Rectangle 12"/>
              <p:cNvSpPr>
                <a:spLocks noChangeArrowheads="1"/>
              </p:cNvSpPr>
              <p:nvPr/>
            </p:nvSpPr>
            <p:spPr bwMode="auto">
              <a:xfrm>
                <a:off x="4656" y="2064"/>
                <a:ext cx="864" cy="4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b="1"/>
                  <a:t>Impact</a:t>
                </a:r>
              </a:p>
            </p:txBody>
          </p:sp>
          <p:sp>
            <p:nvSpPr>
              <p:cNvPr id="48" name="AutoShape 13"/>
              <p:cNvSpPr>
                <a:spLocks noChangeArrowheads="1"/>
              </p:cNvSpPr>
              <p:nvPr/>
            </p:nvSpPr>
            <p:spPr bwMode="auto">
              <a:xfrm>
                <a:off x="1488" y="2112"/>
                <a:ext cx="192" cy="384"/>
              </a:xfrm>
              <a:prstGeom prst="rightArrow">
                <a:avLst>
                  <a:gd name="adj1" fmla="val 50000"/>
                  <a:gd name="adj2" fmla="val 54167"/>
                </a:avLst>
              </a:prstGeom>
              <a:solidFill>
                <a:schemeClr val="hlink"/>
              </a:solidFill>
              <a:ln w="9525">
                <a:solidFill>
                  <a:srgbClr val="CC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 name="AutoShape 14"/>
              <p:cNvSpPr>
                <a:spLocks noChangeArrowheads="1"/>
              </p:cNvSpPr>
              <p:nvPr/>
            </p:nvSpPr>
            <p:spPr bwMode="auto">
              <a:xfrm>
                <a:off x="2496" y="2112"/>
                <a:ext cx="192" cy="384"/>
              </a:xfrm>
              <a:prstGeom prst="rightArrow">
                <a:avLst>
                  <a:gd name="adj1" fmla="val 50000"/>
                  <a:gd name="adj2" fmla="val 54167"/>
                </a:avLst>
              </a:prstGeom>
              <a:solidFill>
                <a:schemeClr val="hlink"/>
              </a:solidFill>
              <a:ln w="9525">
                <a:solidFill>
                  <a:srgbClr val="CC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0" name="AutoShape 15"/>
              <p:cNvSpPr>
                <a:spLocks noChangeArrowheads="1"/>
              </p:cNvSpPr>
              <p:nvPr/>
            </p:nvSpPr>
            <p:spPr bwMode="auto">
              <a:xfrm>
                <a:off x="3504" y="2112"/>
                <a:ext cx="192" cy="384"/>
              </a:xfrm>
              <a:prstGeom prst="rightArrow">
                <a:avLst>
                  <a:gd name="adj1" fmla="val 50000"/>
                  <a:gd name="adj2" fmla="val 54167"/>
                </a:avLst>
              </a:prstGeom>
              <a:solidFill>
                <a:schemeClr val="hlink"/>
              </a:solidFill>
              <a:ln w="9525">
                <a:solidFill>
                  <a:srgbClr val="CC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 name="AutoShape 16"/>
              <p:cNvSpPr>
                <a:spLocks noChangeArrowheads="1"/>
              </p:cNvSpPr>
              <p:nvPr/>
            </p:nvSpPr>
            <p:spPr bwMode="auto">
              <a:xfrm>
                <a:off x="4512" y="2112"/>
                <a:ext cx="192" cy="384"/>
              </a:xfrm>
              <a:prstGeom prst="rightArrow">
                <a:avLst>
                  <a:gd name="adj1" fmla="val 50000"/>
                  <a:gd name="adj2" fmla="val 54167"/>
                </a:avLst>
              </a:prstGeom>
              <a:solidFill>
                <a:schemeClr val="hlink"/>
              </a:solidFill>
              <a:ln w="9525">
                <a:solidFill>
                  <a:srgbClr val="CC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15" name="Rectangle 23"/>
            <p:cNvSpPr>
              <a:spLocks noChangeArrowheads="1"/>
            </p:cNvSpPr>
            <p:nvPr/>
          </p:nvSpPr>
          <p:spPr bwMode="auto">
            <a:xfrm flipV="1">
              <a:off x="570096" y="1137443"/>
              <a:ext cx="442515" cy="13795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1"/>
            <a:lstStyle/>
            <a:p>
              <a:pPr algn="ctr"/>
              <a:endParaRPr lang="en-US"/>
            </a:p>
          </p:txBody>
        </p:sp>
        <p:sp>
          <p:nvSpPr>
            <p:cNvPr id="18" name="AutoShape 40"/>
            <p:cNvSpPr>
              <a:spLocks noChangeArrowheads="1"/>
            </p:cNvSpPr>
            <p:nvPr/>
          </p:nvSpPr>
          <p:spPr bwMode="auto">
            <a:xfrm flipV="1">
              <a:off x="865826" y="1000918"/>
              <a:ext cx="366964" cy="1724025"/>
            </a:xfrm>
            <a:prstGeom prst="rightArrow">
              <a:avLst>
                <a:gd name="adj1" fmla="val 50000"/>
                <a:gd name="adj2" fmla="val 72500"/>
              </a:avLst>
            </a:prstGeom>
            <a:solidFill>
              <a:schemeClr val="hlink"/>
            </a:solidFill>
            <a:ln w="9525">
              <a:solidFill>
                <a:srgbClr val="CC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r>
                <a:rPr lang="en-US" sz="1200" b="1" dirty="0">
                  <a:solidFill>
                    <a:srgbClr val="CC6600"/>
                  </a:solidFill>
                </a:rPr>
                <a:t>Priorities</a:t>
              </a:r>
              <a:endParaRPr lang="en-US" b="1" dirty="0">
                <a:solidFill>
                  <a:srgbClr val="CC6600"/>
                </a:solidFill>
              </a:endParaRPr>
            </a:p>
          </p:txBody>
        </p:sp>
        <p:sp>
          <p:nvSpPr>
            <p:cNvPr id="19" name="Rectangle 41"/>
            <p:cNvSpPr>
              <a:spLocks noChangeArrowheads="1"/>
            </p:cNvSpPr>
            <p:nvPr/>
          </p:nvSpPr>
          <p:spPr bwMode="auto">
            <a:xfrm rot="16200000">
              <a:off x="316387" y="1621442"/>
              <a:ext cx="809625" cy="373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dirty="0" smtClean="0"/>
                <a:t>Situation</a:t>
              </a:r>
              <a:endParaRPr lang="en-US" sz="1200" b="1" dirty="0"/>
            </a:p>
          </p:txBody>
        </p:sp>
      </p:grpSp>
      <p:sp>
        <p:nvSpPr>
          <p:cNvPr id="71" name="TextBox 70"/>
          <p:cNvSpPr txBox="1"/>
          <p:nvPr/>
        </p:nvSpPr>
        <p:spPr>
          <a:xfrm>
            <a:off x="402458" y="114089"/>
            <a:ext cx="8429680" cy="738664"/>
          </a:xfrm>
          <a:prstGeom prst="rect">
            <a:avLst/>
          </a:prstGeom>
          <a:noFill/>
        </p:spPr>
        <p:txBody>
          <a:bodyPr wrap="none" rtlCol="0">
            <a:spAutoFit/>
          </a:bodyPr>
          <a:lstStyle/>
          <a:p>
            <a:pPr algn="ctr"/>
            <a:r>
              <a:rPr lang="en-GB" sz="2400" dirty="0" smtClean="0"/>
              <a:t>Creative Change – Bully-proofing the School</a:t>
            </a:r>
          </a:p>
          <a:p>
            <a:pPr algn="ctr"/>
            <a:r>
              <a:rPr lang="en-GB" dirty="0" err="1" smtClean="0"/>
              <a:t>Westerton</a:t>
            </a:r>
            <a:r>
              <a:rPr lang="en-GB" dirty="0" smtClean="0"/>
              <a:t> Primary and Scott Sherwood, Live Think Design/Clare Mills, Graphic Facilitator</a:t>
            </a:r>
            <a:endParaRPr lang="en-GB" dirty="0"/>
          </a:p>
        </p:txBody>
      </p:sp>
      <p:sp>
        <p:nvSpPr>
          <p:cNvPr id="89" name="Left Brace 88"/>
          <p:cNvSpPr/>
          <p:nvPr/>
        </p:nvSpPr>
        <p:spPr>
          <a:xfrm>
            <a:off x="3942616" y="2033031"/>
            <a:ext cx="269344" cy="3030837"/>
          </a:xfrm>
          <a:prstGeom prst="leftBrace">
            <a:avLst>
              <a:gd name="adj1" fmla="val 8333"/>
              <a:gd name="adj2" fmla="val 5053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2" name="Pentagon 51"/>
          <p:cNvSpPr/>
          <p:nvPr/>
        </p:nvSpPr>
        <p:spPr>
          <a:xfrm>
            <a:off x="6965905" y="2492896"/>
            <a:ext cx="1710551" cy="886918"/>
          </a:xfrm>
          <a:prstGeom prst="homePlate">
            <a:avLst>
              <a:gd name="adj" fmla="val 308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Practical changes and improvement</a:t>
            </a:r>
            <a:endParaRPr lang="en-GB" sz="1200" dirty="0"/>
          </a:p>
        </p:txBody>
      </p:sp>
      <p:sp>
        <p:nvSpPr>
          <p:cNvPr id="58" name="Rectangle 57"/>
          <p:cNvSpPr/>
          <p:nvPr/>
        </p:nvSpPr>
        <p:spPr>
          <a:xfrm>
            <a:off x="719119" y="2280501"/>
            <a:ext cx="1136543" cy="751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Identify educators with a challenge they are stuck on</a:t>
            </a:r>
            <a:endParaRPr lang="en-GB" dirty="0"/>
          </a:p>
        </p:txBody>
      </p:sp>
      <p:sp>
        <p:nvSpPr>
          <p:cNvPr id="60" name="Rectangle 59"/>
          <p:cNvSpPr/>
          <p:nvPr/>
        </p:nvSpPr>
        <p:spPr>
          <a:xfrm>
            <a:off x="4244157" y="1846660"/>
            <a:ext cx="1020132" cy="6088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Conversations</a:t>
            </a:r>
            <a:endParaRPr lang="en-GB" dirty="0"/>
          </a:p>
        </p:txBody>
      </p:sp>
      <p:sp>
        <p:nvSpPr>
          <p:cNvPr id="61" name="Rectangle 60"/>
          <p:cNvSpPr/>
          <p:nvPr/>
        </p:nvSpPr>
        <p:spPr>
          <a:xfrm>
            <a:off x="4244157" y="2583626"/>
            <a:ext cx="1020132" cy="6088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err="1" smtClean="0"/>
              <a:t>CPD</a:t>
            </a:r>
            <a:r>
              <a:rPr lang="en-GB" sz="1000" dirty="0" smtClean="0"/>
              <a:t>, staff meetings, workshops</a:t>
            </a:r>
            <a:endParaRPr lang="en-GB" dirty="0"/>
          </a:p>
        </p:txBody>
      </p:sp>
      <p:sp>
        <p:nvSpPr>
          <p:cNvPr id="62" name="Rectangle 61"/>
          <p:cNvSpPr/>
          <p:nvPr/>
        </p:nvSpPr>
        <p:spPr>
          <a:xfrm>
            <a:off x="4234335" y="3312884"/>
            <a:ext cx="1020132" cy="6088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Innovative and unpredicted activities</a:t>
            </a:r>
            <a:endParaRPr lang="en-GB" dirty="0"/>
          </a:p>
        </p:txBody>
      </p:sp>
      <p:sp>
        <p:nvSpPr>
          <p:cNvPr id="64" name="Rectangle 63"/>
          <p:cNvSpPr/>
          <p:nvPr/>
        </p:nvSpPr>
        <p:spPr>
          <a:xfrm>
            <a:off x="4211960" y="4044329"/>
            <a:ext cx="1020132" cy="6088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Structured approaches</a:t>
            </a:r>
            <a:endParaRPr lang="en-GB" dirty="0"/>
          </a:p>
        </p:txBody>
      </p:sp>
      <p:sp>
        <p:nvSpPr>
          <p:cNvPr id="65" name="Rectangle 64"/>
          <p:cNvSpPr/>
          <p:nvPr/>
        </p:nvSpPr>
        <p:spPr>
          <a:xfrm>
            <a:off x="4211960" y="4784304"/>
            <a:ext cx="1020132" cy="6088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Inputs with Learners</a:t>
            </a:r>
            <a:endParaRPr lang="en-GB" dirty="0"/>
          </a:p>
        </p:txBody>
      </p:sp>
      <p:sp>
        <p:nvSpPr>
          <p:cNvPr id="76" name="Pentagon 75"/>
          <p:cNvSpPr/>
          <p:nvPr/>
        </p:nvSpPr>
        <p:spPr>
          <a:xfrm>
            <a:off x="5566740" y="2331251"/>
            <a:ext cx="1327157" cy="1283269"/>
          </a:xfrm>
          <a:prstGeom prst="homePlate">
            <a:avLst>
              <a:gd name="adj" fmla="val 237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itchFamily="34" charset="0"/>
              <a:buChar char="•"/>
            </a:pPr>
            <a:r>
              <a:rPr lang="en-GB" sz="1000" dirty="0" smtClean="0"/>
              <a:t>Renewed passion for the challenge</a:t>
            </a:r>
          </a:p>
          <a:p>
            <a:pPr marL="171450" indent="-171450">
              <a:buFont typeface="Arial" pitchFamily="34" charset="0"/>
              <a:buChar char="•"/>
            </a:pPr>
            <a:r>
              <a:rPr lang="en-GB" sz="1000" dirty="0" smtClean="0"/>
              <a:t>New questions</a:t>
            </a:r>
          </a:p>
          <a:p>
            <a:pPr marL="171450" indent="-171450">
              <a:buFont typeface="Arial" pitchFamily="34" charset="0"/>
              <a:buChar char="•"/>
            </a:pPr>
            <a:r>
              <a:rPr lang="en-GB" sz="1000" dirty="0" smtClean="0"/>
              <a:t>New ways of looking at the challenge</a:t>
            </a:r>
            <a:endParaRPr lang="en-GB" sz="1000" dirty="0"/>
          </a:p>
        </p:txBody>
      </p:sp>
      <p:sp>
        <p:nvSpPr>
          <p:cNvPr id="87" name="Pentagon 86"/>
          <p:cNvSpPr/>
          <p:nvPr/>
        </p:nvSpPr>
        <p:spPr>
          <a:xfrm>
            <a:off x="5594108" y="3953550"/>
            <a:ext cx="1496900" cy="1283269"/>
          </a:xfrm>
          <a:prstGeom prst="homePlate">
            <a:avLst>
              <a:gd name="adj" fmla="val 237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t>Develop creative educators</a:t>
            </a:r>
          </a:p>
          <a:p>
            <a:pPr marL="171450" indent="-171450">
              <a:buFont typeface="Arial" pitchFamily="34" charset="0"/>
              <a:buChar char="•"/>
            </a:pPr>
            <a:r>
              <a:rPr lang="en-GB" sz="1000" dirty="0" smtClean="0"/>
              <a:t>More curious</a:t>
            </a:r>
          </a:p>
          <a:p>
            <a:pPr marL="171450" indent="-171450">
              <a:buFont typeface="Arial" pitchFamily="34" charset="0"/>
              <a:buChar char="•"/>
            </a:pPr>
            <a:r>
              <a:rPr lang="en-GB" sz="1000" dirty="0" smtClean="0"/>
              <a:t>More open-minded</a:t>
            </a:r>
          </a:p>
          <a:p>
            <a:pPr marL="171450" indent="-171450">
              <a:buFont typeface="Arial" pitchFamily="34" charset="0"/>
              <a:buChar char="•"/>
            </a:pPr>
            <a:r>
              <a:rPr lang="en-GB" sz="1000" dirty="0" smtClean="0"/>
              <a:t>More imaginative</a:t>
            </a:r>
          </a:p>
          <a:p>
            <a:pPr marL="171450" indent="-171450">
              <a:buFont typeface="Arial" pitchFamily="34" charset="0"/>
              <a:buChar char="•"/>
            </a:pPr>
            <a:r>
              <a:rPr lang="en-GB" sz="1000" dirty="0" smtClean="0"/>
              <a:t>Better problem-solvers</a:t>
            </a:r>
            <a:endParaRPr lang="en-GB" sz="1000" dirty="0"/>
          </a:p>
        </p:txBody>
      </p:sp>
      <p:sp>
        <p:nvSpPr>
          <p:cNvPr id="88" name="Pentagon 87"/>
          <p:cNvSpPr/>
          <p:nvPr/>
        </p:nvSpPr>
        <p:spPr>
          <a:xfrm>
            <a:off x="7179556" y="3916370"/>
            <a:ext cx="1568908" cy="1404981"/>
          </a:xfrm>
          <a:prstGeom prst="homePlate">
            <a:avLst>
              <a:gd name="adj" fmla="val 237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t>Cultural Change</a:t>
            </a:r>
          </a:p>
          <a:p>
            <a:pPr marL="171450" indent="-171450">
              <a:buFont typeface="Arial" pitchFamily="34" charset="0"/>
              <a:buChar char="•"/>
            </a:pPr>
            <a:r>
              <a:rPr lang="en-GB" sz="1000" dirty="0" smtClean="0"/>
              <a:t>More flexible systems</a:t>
            </a:r>
          </a:p>
          <a:p>
            <a:pPr marL="171450" indent="-171450">
              <a:buFont typeface="Arial" pitchFamily="34" charset="0"/>
              <a:buChar char="•"/>
            </a:pPr>
            <a:r>
              <a:rPr lang="en-GB" sz="1000" dirty="0" smtClean="0"/>
              <a:t>More creative establishments</a:t>
            </a:r>
          </a:p>
          <a:p>
            <a:pPr marL="171450" indent="-171450">
              <a:buFont typeface="Arial" pitchFamily="34" charset="0"/>
              <a:buChar char="•"/>
            </a:pPr>
            <a:r>
              <a:rPr lang="en-GB" sz="1000" dirty="0" smtClean="0"/>
              <a:t>More resilient staff</a:t>
            </a:r>
          </a:p>
          <a:p>
            <a:pPr marL="171450" indent="-171450">
              <a:buFont typeface="Arial" pitchFamily="34" charset="0"/>
              <a:buChar char="•"/>
            </a:pPr>
            <a:r>
              <a:rPr lang="en-GB" sz="1000" dirty="0" smtClean="0"/>
              <a:t>More empowered staff</a:t>
            </a:r>
            <a:endParaRPr lang="en-GB" sz="1000" dirty="0"/>
          </a:p>
        </p:txBody>
      </p:sp>
      <p:sp>
        <p:nvSpPr>
          <p:cNvPr id="4" name="Right Brace 3"/>
          <p:cNvSpPr/>
          <p:nvPr/>
        </p:nvSpPr>
        <p:spPr>
          <a:xfrm>
            <a:off x="5264289" y="2033031"/>
            <a:ext cx="302451" cy="3030837"/>
          </a:xfrm>
          <a:prstGeom prst="rightBrace">
            <a:avLst>
              <a:gd name="adj1" fmla="val 8333"/>
              <a:gd name="adj2" fmla="val 3102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0" name="Right Brace 89"/>
          <p:cNvSpPr/>
          <p:nvPr/>
        </p:nvSpPr>
        <p:spPr>
          <a:xfrm>
            <a:off x="5265463" y="2033030"/>
            <a:ext cx="302451" cy="3030837"/>
          </a:xfrm>
          <a:prstGeom prst="rightBrace">
            <a:avLst>
              <a:gd name="adj1" fmla="val 8333"/>
              <a:gd name="adj2" fmla="val 8390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5" name="Pentagon 54"/>
          <p:cNvSpPr/>
          <p:nvPr/>
        </p:nvSpPr>
        <p:spPr>
          <a:xfrm>
            <a:off x="2596771" y="3300011"/>
            <a:ext cx="1327157" cy="54475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Educators and Creative Catalysts collaborate</a:t>
            </a:r>
            <a:endParaRPr lang="en-GB" sz="1000" dirty="0"/>
          </a:p>
        </p:txBody>
      </p:sp>
      <p:sp>
        <p:nvSpPr>
          <p:cNvPr id="59" name="Pentagon 58"/>
          <p:cNvSpPr/>
          <p:nvPr/>
        </p:nvSpPr>
        <p:spPr>
          <a:xfrm>
            <a:off x="1193829" y="3300012"/>
            <a:ext cx="1327157" cy="54475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Match educators with a Creative Catalyst</a:t>
            </a:r>
            <a:endParaRPr lang="en-GB" sz="1000" dirty="0"/>
          </a:p>
        </p:txBody>
      </p:sp>
      <p:cxnSp>
        <p:nvCxnSpPr>
          <p:cNvPr id="93" name="Elbow Connector 92"/>
          <p:cNvCxnSpPr>
            <a:stCxn id="58" idx="2"/>
            <a:endCxn id="59" idx="0"/>
          </p:cNvCxnSpPr>
          <p:nvPr/>
        </p:nvCxnSpPr>
        <p:spPr>
          <a:xfrm rot="16200000" flipH="1">
            <a:off x="1370178" y="2948970"/>
            <a:ext cx="268255" cy="43382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56" name="Diamond 55"/>
          <p:cNvSpPr/>
          <p:nvPr/>
        </p:nvSpPr>
        <p:spPr>
          <a:xfrm>
            <a:off x="1167621" y="5189651"/>
            <a:ext cx="336782" cy="318465"/>
          </a:xfrm>
          <a:prstGeom prst="diamond">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a:t>
            </a:r>
            <a:endParaRPr lang="en-GB" dirty="0">
              <a:solidFill>
                <a:schemeClr val="tx1"/>
              </a:solidFill>
            </a:endParaRPr>
          </a:p>
        </p:txBody>
      </p:sp>
      <p:sp>
        <p:nvSpPr>
          <p:cNvPr id="57" name="TextBox 56"/>
          <p:cNvSpPr txBox="1"/>
          <p:nvPr/>
        </p:nvSpPr>
        <p:spPr>
          <a:xfrm>
            <a:off x="1504403" y="5126759"/>
            <a:ext cx="2606160" cy="577081"/>
          </a:xfrm>
          <a:prstGeom prst="rect">
            <a:avLst/>
          </a:prstGeom>
          <a:noFill/>
        </p:spPr>
        <p:txBody>
          <a:bodyPr wrap="square" rtlCol="0">
            <a:spAutoFit/>
          </a:bodyPr>
          <a:lstStyle/>
          <a:p>
            <a:r>
              <a:rPr lang="en-GB" sz="1050" dirty="0" smtClean="0"/>
              <a:t>Available dates of the school and those remaining with the catalysts failed to match within the original timescale of the project.</a:t>
            </a:r>
          </a:p>
        </p:txBody>
      </p:sp>
      <p:sp>
        <p:nvSpPr>
          <p:cNvPr id="68" name="Folded Corner 67"/>
          <p:cNvSpPr/>
          <p:nvPr/>
        </p:nvSpPr>
        <p:spPr>
          <a:xfrm rot="21171799">
            <a:off x="1187748" y="1310859"/>
            <a:ext cx="1362514" cy="1824547"/>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MV Boli" pitchFamily="2" charset="0"/>
                <a:cs typeface="MV Boli" pitchFamily="2" charset="0"/>
              </a:rPr>
              <a:t>Initial challenge revised – bully-proofing was the manifestation of lack of cohesion across the school</a:t>
            </a:r>
            <a:endParaRPr lang="en-GB" sz="1200" dirty="0">
              <a:solidFill>
                <a:schemeClr val="tx1"/>
              </a:solidFill>
              <a:latin typeface="MV Boli" pitchFamily="2" charset="0"/>
              <a:cs typeface="MV Boli" pitchFamily="2" charset="0"/>
            </a:endParaRPr>
          </a:p>
        </p:txBody>
      </p:sp>
      <p:sp>
        <p:nvSpPr>
          <p:cNvPr id="2" name="Rectangle 1"/>
          <p:cNvSpPr/>
          <p:nvPr/>
        </p:nvSpPr>
        <p:spPr>
          <a:xfrm rot="16200000">
            <a:off x="-1657494" y="4022842"/>
            <a:ext cx="4411517" cy="1169551"/>
          </a:xfrm>
          <a:prstGeom prst="rect">
            <a:avLst/>
          </a:prstGeom>
        </p:spPr>
        <p:txBody>
          <a:bodyPr wrap="square">
            <a:spAutoFit/>
          </a:bodyPr>
          <a:lstStyle/>
          <a:p>
            <a:r>
              <a:rPr lang="en-US" sz="1000" dirty="0" smtClean="0"/>
              <a:t>For  </a:t>
            </a:r>
            <a:r>
              <a:rPr lang="en-US" sz="1000" dirty="0"/>
              <a:t>children – We would like to work on ‘</a:t>
            </a:r>
            <a:r>
              <a:rPr lang="en-US" sz="1000" dirty="0" smtClean="0"/>
              <a:t>bully-proofing</a:t>
            </a:r>
            <a:r>
              <a:rPr lang="en-US" sz="1000" dirty="0"/>
              <a:t>’ our school in a focused and motivating way.  At assemblies we have discussed being a ‘communicating’ school and we would like to work with others in bringing this to life in a way which is truly meaningful for our </a:t>
            </a:r>
            <a:r>
              <a:rPr lang="en-US" sz="1000" dirty="0" smtClean="0"/>
              <a:t>learners. Staff – Successful</a:t>
            </a:r>
          </a:p>
          <a:p>
            <a:r>
              <a:rPr lang="en-US" sz="1000" dirty="0" smtClean="0"/>
              <a:t>implementation </a:t>
            </a:r>
            <a:r>
              <a:rPr lang="en-US" sz="1000" dirty="0"/>
              <a:t>of our work would be reliant </a:t>
            </a:r>
            <a:r>
              <a:rPr lang="en-US" sz="1000" dirty="0" smtClean="0"/>
              <a:t>on changes </a:t>
            </a:r>
            <a:r>
              <a:rPr lang="en-US" sz="1000" dirty="0"/>
              <a:t>in </a:t>
            </a:r>
            <a:r>
              <a:rPr lang="en-US" sz="1000" dirty="0" smtClean="0"/>
              <a:t>culture</a:t>
            </a:r>
          </a:p>
          <a:p>
            <a:r>
              <a:rPr lang="en-US" sz="1000" dirty="0" smtClean="0"/>
              <a:t>and </a:t>
            </a:r>
            <a:r>
              <a:rPr lang="en-US" sz="1000" dirty="0"/>
              <a:t>practice. Our staff will need guidance and support to </a:t>
            </a:r>
            <a:r>
              <a:rPr lang="en-US" sz="1000" dirty="0" smtClean="0"/>
              <a:t>facilitate</a:t>
            </a:r>
          </a:p>
          <a:p>
            <a:r>
              <a:rPr lang="en-US" sz="1000" dirty="0" smtClean="0"/>
              <a:t>them </a:t>
            </a:r>
            <a:r>
              <a:rPr lang="en-US" sz="1000" dirty="0"/>
              <a:t>in working together to help address this challenge. </a:t>
            </a:r>
            <a:endParaRPr lang="en-GB" sz="1000" dirty="0"/>
          </a:p>
        </p:txBody>
      </p:sp>
      <p:sp>
        <p:nvSpPr>
          <p:cNvPr id="73" name="Folded Corner 72"/>
          <p:cNvSpPr/>
          <p:nvPr/>
        </p:nvSpPr>
        <p:spPr>
          <a:xfrm rot="21171799">
            <a:off x="3045652" y="2055972"/>
            <a:ext cx="1181148" cy="768061"/>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MV Boli" pitchFamily="2" charset="0"/>
                <a:cs typeface="MV Boli" pitchFamily="2" charset="0"/>
              </a:rPr>
              <a:t>1 to 1 coaching</a:t>
            </a:r>
            <a:endParaRPr lang="en-GB" sz="1000" dirty="0">
              <a:solidFill>
                <a:schemeClr val="tx1"/>
              </a:solidFill>
              <a:latin typeface="MV Boli" pitchFamily="2" charset="0"/>
              <a:cs typeface="MV Boli" pitchFamily="2" charset="0"/>
            </a:endParaRPr>
          </a:p>
        </p:txBody>
      </p:sp>
      <p:sp>
        <p:nvSpPr>
          <p:cNvPr id="74" name="Folded Corner 73"/>
          <p:cNvSpPr/>
          <p:nvPr/>
        </p:nvSpPr>
        <p:spPr>
          <a:xfrm rot="21171799">
            <a:off x="1208316" y="4027034"/>
            <a:ext cx="1181148" cy="1017433"/>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MV Boli" pitchFamily="2" charset="0"/>
                <a:cs typeface="MV Boli" pitchFamily="2" charset="0"/>
              </a:rPr>
              <a:t>Group exploration </a:t>
            </a:r>
            <a:r>
              <a:rPr lang="en-GB" sz="1000" dirty="0">
                <a:solidFill>
                  <a:schemeClr val="tx1"/>
                </a:solidFill>
                <a:latin typeface="MV Boli" pitchFamily="2" charset="0"/>
                <a:cs typeface="MV Boli" pitchFamily="2" charset="0"/>
              </a:rPr>
              <a:t>s</a:t>
            </a:r>
            <a:r>
              <a:rPr lang="en-GB" sz="1000" dirty="0" smtClean="0">
                <a:solidFill>
                  <a:schemeClr val="tx1"/>
                </a:solidFill>
                <a:latin typeface="MV Boli" pitchFamily="2" charset="0"/>
                <a:cs typeface="MV Boli" pitchFamily="2" charset="0"/>
              </a:rPr>
              <a:t>ession on visions and values</a:t>
            </a:r>
            <a:endParaRPr lang="en-GB" sz="1000" dirty="0">
              <a:solidFill>
                <a:schemeClr val="tx1"/>
              </a:solidFill>
              <a:latin typeface="MV Boli" pitchFamily="2" charset="0"/>
              <a:cs typeface="MV Boli" pitchFamily="2" charset="0"/>
            </a:endParaRPr>
          </a:p>
        </p:txBody>
      </p:sp>
      <p:sp>
        <p:nvSpPr>
          <p:cNvPr id="75" name="Folded Corner 74"/>
          <p:cNvSpPr/>
          <p:nvPr/>
        </p:nvSpPr>
        <p:spPr>
          <a:xfrm rot="21171799">
            <a:off x="4093195" y="2350896"/>
            <a:ext cx="1181148" cy="768061"/>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MV Boli" pitchFamily="2" charset="0"/>
                <a:cs typeface="MV Boli" pitchFamily="2" charset="0"/>
              </a:rPr>
              <a:t>Priorities diamond</a:t>
            </a:r>
            <a:endParaRPr lang="en-GB" sz="1000" dirty="0">
              <a:solidFill>
                <a:schemeClr val="tx1"/>
              </a:solidFill>
              <a:latin typeface="MV Boli" pitchFamily="2" charset="0"/>
              <a:cs typeface="MV Boli" pitchFamily="2" charset="0"/>
            </a:endParaRPr>
          </a:p>
        </p:txBody>
      </p:sp>
      <p:pic>
        <p:nvPicPr>
          <p:cNvPr id="72" name="Picture 7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713371" flipH="1">
            <a:off x="3228888" y="3815676"/>
            <a:ext cx="1978393" cy="1120637"/>
          </a:xfrm>
          <a:prstGeom prst="rect">
            <a:avLst/>
          </a:prstGeom>
        </p:spPr>
      </p:pic>
      <p:sp>
        <p:nvSpPr>
          <p:cNvPr id="77" name="Folded Corner 76"/>
          <p:cNvSpPr/>
          <p:nvPr/>
        </p:nvSpPr>
        <p:spPr>
          <a:xfrm rot="21171799">
            <a:off x="4069333" y="3174899"/>
            <a:ext cx="1181148" cy="768061"/>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MV Boli" pitchFamily="2" charset="0"/>
                <a:cs typeface="MV Boli" pitchFamily="2" charset="0"/>
              </a:rPr>
              <a:t>New model for the staff’s working </a:t>
            </a:r>
            <a:r>
              <a:rPr lang="en-GB" sz="1000" dirty="0">
                <a:solidFill>
                  <a:schemeClr val="tx1"/>
                </a:solidFill>
                <a:latin typeface="MV Boli" pitchFamily="2" charset="0"/>
                <a:cs typeface="MV Boli" pitchFamily="2" charset="0"/>
              </a:rPr>
              <a:t>t</a:t>
            </a:r>
            <a:r>
              <a:rPr lang="en-GB" sz="1000" dirty="0" smtClean="0">
                <a:solidFill>
                  <a:schemeClr val="tx1"/>
                </a:solidFill>
                <a:latin typeface="MV Boli" pitchFamily="2" charset="0"/>
                <a:cs typeface="MV Boli" pitchFamily="2" charset="0"/>
              </a:rPr>
              <a:t>ime </a:t>
            </a:r>
            <a:r>
              <a:rPr lang="en-GB" sz="1000" dirty="0">
                <a:solidFill>
                  <a:schemeClr val="tx1"/>
                </a:solidFill>
                <a:latin typeface="MV Boli" pitchFamily="2" charset="0"/>
                <a:cs typeface="MV Boli" pitchFamily="2" charset="0"/>
              </a:rPr>
              <a:t>a</a:t>
            </a:r>
            <a:r>
              <a:rPr lang="en-GB" sz="1000" dirty="0" smtClean="0">
                <a:solidFill>
                  <a:schemeClr val="tx1"/>
                </a:solidFill>
                <a:latin typeface="MV Boli" pitchFamily="2" charset="0"/>
                <a:cs typeface="MV Boli" pitchFamily="2" charset="0"/>
              </a:rPr>
              <a:t>greement</a:t>
            </a:r>
            <a:endParaRPr lang="en-GB" sz="1000" dirty="0">
              <a:solidFill>
                <a:schemeClr val="tx1"/>
              </a:solidFill>
              <a:latin typeface="MV Boli" pitchFamily="2" charset="0"/>
              <a:cs typeface="MV Boli" pitchFamily="2" charset="0"/>
            </a:endParaRPr>
          </a:p>
        </p:txBody>
      </p:sp>
      <p:sp>
        <p:nvSpPr>
          <p:cNvPr id="79" name="Folded Corner 78"/>
          <p:cNvSpPr/>
          <p:nvPr/>
        </p:nvSpPr>
        <p:spPr>
          <a:xfrm rot="21171799">
            <a:off x="6625314" y="2146089"/>
            <a:ext cx="1181148" cy="1017433"/>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MV Boli" pitchFamily="2" charset="0"/>
                <a:cs typeface="MV Boli" pitchFamily="2" charset="0"/>
              </a:rPr>
              <a:t>Increased leadership </a:t>
            </a:r>
            <a:r>
              <a:rPr lang="en-GB" sz="1000" dirty="0">
                <a:solidFill>
                  <a:schemeClr val="tx1"/>
                </a:solidFill>
                <a:latin typeface="MV Boli" pitchFamily="2" charset="0"/>
                <a:cs typeface="MV Boli" pitchFamily="2" charset="0"/>
              </a:rPr>
              <a:t>c</a:t>
            </a:r>
            <a:r>
              <a:rPr lang="en-GB" sz="1000" dirty="0" smtClean="0">
                <a:solidFill>
                  <a:schemeClr val="tx1"/>
                </a:solidFill>
                <a:latin typeface="MV Boli" pitchFamily="2" charset="0"/>
                <a:cs typeface="MV Boli" pitchFamily="2" charset="0"/>
              </a:rPr>
              <a:t>apacity in Head Teacher</a:t>
            </a:r>
            <a:endParaRPr lang="en-GB" sz="1000" dirty="0">
              <a:solidFill>
                <a:schemeClr val="tx1"/>
              </a:solidFill>
              <a:latin typeface="MV Boli" pitchFamily="2" charset="0"/>
              <a:cs typeface="MV Boli" pitchFamily="2" charset="0"/>
            </a:endParaRPr>
          </a:p>
        </p:txBody>
      </p:sp>
      <p:sp>
        <p:nvSpPr>
          <p:cNvPr id="80" name="Folded Corner 79"/>
          <p:cNvSpPr/>
          <p:nvPr/>
        </p:nvSpPr>
        <p:spPr>
          <a:xfrm rot="21171799">
            <a:off x="5594385" y="2464169"/>
            <a:ext cx="1181148" cy="1017433"/>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MV Boli" pitchFamily="2" charset="0"/>
                <a:cs typeface="MV Boli" pitchFamily="2" charset="0"/>
              </a:rPr>
              <a:t>Increased empathy across the staff</a:t>
            </a:r>
            <a:endParaRPr lang="en-GB" sz="1000" dirty="0">
              <a:solidFill>
                <a:schemeClr val="tx1"/>
              </a:solidFill>
              <a:latin typeface="MV Boli" pitchFamily="2" charset="0"/>
              <a:cs typeface="MV Boli" pitchFamily="2" charset="0"/>
            </a:endParaRPr>
          </a:p>
        </p:txBody>
      </p:sp>
      <p:sp>
        <p:nvSpPr>
          <p:cNvPr id="81" name="Folded Corner 80"/>
          <p:cNvSpPr/>
          <p:nvPr/>
        </p:nvSpPr>
        <p:spPr>
          <a:xfrm rot="21171799">
            <a:off x="7310471" y="3005785"/>
            <a:ext cx="1181148" cy="1017433"/>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MV Boli" pitchFamily="2" charset="0"/>
                <a:cs typeface="MV Boli" pitchFamily="2" charset="0"/>
              </a:rPr>
              <a:t>Sustainable and increased </a:t>
            </a:r>
            <a:r>
              <a:rPr lang="en-GB" sz="1000" dirty="0">
                <a:solidFill>
                  <a:schemeClr val="tx1"/>
                </a:solidFill>
                <a:latin typeface="MV Boli" pitchFamily="2" charset="0"/>
                <a:cs typeface="MV Boli" pitchFamily="2" charset="0"/>
              </a:rPr>
              <a:t>e</a:t>
            </a:r>
            <a:r>
              <a:rPr lang="en-GB" sz="1000" dirty="0" smtClean="0">
                <a:solidFill>
                  <a:schemeClr val="tx1"/>
                </a:solidFill>
                <a:latin typeface="MV Boli" pitchFamily="2" charset="0"/>
                <a:cs typeface="MV Boli" pitchFamily="2" charset="0"/>
              </a:rPr>
              <a:t>mpowerment of staff</a:t>
            </a:r>
            <a:endParaRPr lang="en-GB" sz="1000" dirty="0">
              <a:solidFill>
                <a:schemeClr val="tx1"/>
              </a:solidFill>
              <a:latin typeface="MV Boli" pitchFamily="2" charset="0"/>
              <a:cs typeface="MV Boli" pitchFamily="2" charset="0"/>
            </a:endParaRPr>
          </a:p>
        </p:txBody>
      </p:sp>
      <p:sp>
        <p:nvSpPr>
          <p:cNvPr id="82" name="Text Box 20"/>
          <p:cNvSpPr txBox="1">
            <a:spLocks noChangeArrowheads="1"/>
          </p:cNvSpPr>
          <p:nvPr/>
        </p:nvSpPr>
        <p:spPr bwMode="auto">
          <a:xfrm>
            <a:off x="1049308" y="6157119"/>
            <a:ext cx="272632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900" b="1" dirty="0" smtClean="0"/>
              <a:t>The project challenged the assumption that a single catalyst would cover the needs of the challenge and that bullying was a stand-alone issue that could be tackled in isolation.</a:t>
            </a:r>
            <a:endParaRPr lang="en-US" sz="900" b="1" dirty="0"/>
          </a:p>
        </p:txBody>
      </p:sp>
      <p:sp>
        <p:nvSpPr>
          <p:cNvPr id="83" name="Text Box 21"/>
          <p:cNvSpPr txBox="1">
            <a:spLocks noChangeArrowheads="1"/>
          </p:cNvSpPr>
          <p:nvPr/>
        </p:nvSpPr>
        <p:spPr bwMode="auto">
          <a:xfrm>
            <a:off x="4291542" y="6157119"/>
            <a:ext cx="40560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900" b="1" dirty="0" smtClean="0"/>
              <a:t>The long term impact of the project on the delivery of teacher aspirations and pupil engagement needs to be monitored and reported on.</a:t>
            </a:r>
            <a:endParaRPr lang="en-US" sz="900" b="1" dirty="0"/>
          </a:p>
        </p:txBody>
      </p:sp>
      <p:sp>
        <p:nvSpPr>
          <p:cNvPr id="84" name="Folded Corner 83"/>
          <p:cNvSpPr/>
          <p:nvPr/>
        </p:nvSpPr>
        <p:spPr>
          <a:xfrm rot="21171799">
            <a:off x="5609875" y="4663552"/>
            <a:ext cx="1181148" cy="768061"/>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MV Boli" pitchFamily="2" charset="0"/>
                <a:cs typeface="MV Boli" pitchFamily="2" charset="0"/>
              </a:rPr>
              <a:t>Increased engagement by staff</a:t>
            </a:r>
            <a:endParaRPr lang="en-GB" sz="1000" dirty="0">
              <a:solidFill>
                <a:schemeClr val="tx1"/>
              </a:solidFill>
              <a:latin typeface="MV Boli" pitchFamily="2" charset="0"/>
              <a:cs typeface="MV Boli" pitchFamily="2" charset="0"/>
            </a:endParaRPr>
          </a:p>
        </p:txBody>
      </p:sp>
      <p:sp>
        <p:nvSpPr>
          <p:cNvPr id="85" name="Folded Corner 84"/>
          <p:cNvSpPr/>
          <p:nvPr/>
        </p:nvSpPr>
        <p:spPr>
          <a:xfrm rot="21171799">
            <a:off x="6614839" y="4063552"/>
            <a:ext cx="1181148" cy="768061"/>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MV Boli" pitchFamily="2" charset="0"/>
                <a:cs typeface="MV Boli" pitchFamily="2" charset="0"/>
              </a:rPr>
              <a:t>Improved learner journeys through school life</a:t>
            </a:r>
            <a:endParaRPr lang="en-GB" sz="1000" dirty="0">
              <a:solidFill>
                <a:schemeClr val="tx1"/>
              </a:solidFill>
              <a:latin typeface="MV Boli" pitchFamily="2" charset="0"/>
              <a:cs typeface="MV Boli" pitchFamily="2" charset="0"/>
            </a:endParaRPr>
          </a:p>
        </p:txBody>
      </p:sp>
      <p:sp>
        <p:nvSpPr>
          <p:cNvPr id="86" name="Folded Corner 85"/>
          <p:cNvSpPr/>
          <p:nvPr/>
        </p:nvSpPr>
        <p:spPr>
          <a:xfrm rot="21171799">
            <a:off x="7519536" y="4742729"/>
            <a:ext cx="1181148" cy="768061"/>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smtClean="0">
              <a:solidFill>
                <a:schemeClr val="tx1"/>
              </a:solidFill>
              <a:latin typeface="MV Boli" pitchFamily="2" charset="0"/>
              <a:cs typeface="MV Boli" pitchFamily="2" charset="0"/>
            </a:endParaRPr>
          </a:p>
          <a:p>
            <a:pPr algn="ctr"/>
            <a:r>
              <a:rPr lang="en-GB" sz="1000" dirty="0" smtClean="0">
                <a:solidFill>
                  <a:schemeClr val="tx1"/>
                </a:solidFill>
                <a:latin typeface="MV Boli" pitchFamily="2" charset="0"/>
                <a:cs typeface="MV Boli" pitchFamily="2" charset="0"/>
              </a:rPr>
              <a:t>Sustainable improved and cohesive learner experience</a:t>
            </a:r>
            <a:endParaRPr lang="en-GB" sz="1000" dirty="0">
              <a:solidFill>
                <a:schemeClr val="tx1"/>
              </a:solidFill>
              <a:latin typeface="MV Boli" pitchFamily="2" charset="0"/>
              <a:cs typeface="MV Boli" pitchFamily="2" charset="0"/>
            </a:endParaRPr>
          </a:p>
        </p:txBody>
      </p:sp>
      <p:sp>
        <p:nvSpPr>
          <p:cNvPr id="69" name="Folded Corner 68"/>
          <p:cNvSpPr/>
          <p:nvPr/>
        </p:nvSpPr>
        <p:spPr>
          <a:xfrm rot="21171799">
            <a:off x="2628543" y="2937987"/>
            <a:ext cx="1407474" cy="1287832"/>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smtClean="0">
              <a:solidFill>
                <a:schemeClr val="tx1"/>
              </a:solidFill>
              <a:latin typeface="MV Boli" pitchFamily="2" charset="0"/>
              <a:cs typeface="MV Boli" pitchFamily="2" charset="0"/>
            </a:endParaRPr>
          </a:p>
          <a:p>
            <a:pPr algn="ctr"/>
            <a:r>
              <a:rPr lang="en-GB" sz="1000" dirty="0" smtClean="0">
                <a:solidFill>
                  <a:schemeClr val="tx1"/>
                </a:solidFill>
                <a:latin typeface="MV Boli" pitchFamily="2" charset="0"/>
                <a:cs typeface="MV Boli" pitchFamily="2" charset="0"/>
              </a:rPr>
              <a:t>Whole staff community Creative Conversation Tool storytelling sessions with teachers, dinner ladies, admin staff</a:t>
            </a:r>
            <a:endParaRPr lang="en-GB" sz="1000" dirty="0">
              <a:solidFill>
                <a:schemeClr val="tx1"/>
              </a:solidFill>
              <a:latin typeface="MV Boli" pitchFamily="2" charset="0"/>
              <a:cs typeface="MV Boli" pitchFamily="2" charset="0"/>
            </a:endParaRPr>
          </a:p>
        </p:txBody>
      </p:sp>
      <p:sp>
        <p:nvSpPr>
          <p:cNvPr id="78" name="Folded Corner 77"/>
          <p:cNvSpPr/>
          <p:nvPr/>
        </p:nvSpPr>
        <p:spPr>
          <a:xfrm rot="21171799">
            <a:off x="2216909" y="4207673"/>
            <a:ext cx="1181148" cy="768061"/>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MV Boli" pitchFamily="2" charset="0"/>
                <a:cs typeface="MV Boli" pitchFamily="2" charset="0"/>
              </a:rPr>
              <a:t>Meetings between trade </a:t>
            </a:r>
            <a:r>
              <a:rPr lang="en-GB" sz="1000" dirty="0">
                <a:solidFill>
                  <a:schemeClr val="tx1"/>
                </a:solidFill>
                <a:latin typeface="MV Boli" pitchFamily="2" charset="0"/>
                <a:cs typeface="MV Boli" pitchFamily="2" charset="0"/>
              </a:rPr>
              <a:t>u</a:t>
            </a:r>
            <a:r>
              <a:rPr lang="en-GB" sz="1000" dirty="0" smtClean="0">
                <a:solidFill>
                  <a:schemeClr val="tx1"/>
                </a:solidFill>
                <a:latin typeface="MV Boli" pitchFamily="2" charset="0"/>
                <a:cs typeface="MV Boli" pitchFamily="2" charset="0"/>
              </a:rPr>
              <a:t>nions and teachers</a:t>
            </a:r>
            <a:endParaRPr lang="en-GB" sz="1000" dirty="0">
              <a:solidFill>
                <a:schemeClr val="tx1"/>
              </a:solidFill>
              <a:latin typeface="MV Boli" pitchFamily="2" charset="0"/>
              <a:cs typeface="MV Boli" pitchFamily="2" charset="0"/>
            </a:endParaRPr>
          </a:p>
        </p:txBody>
      </p:sp>
      <p:sp>
        <p:nvSpPr>
          <p:cNvPr id="91" name="Folded Corner 90"/>
          <p:cNvSpPr/>
          <p:nvPr/>
        </p:nvSpPr>
        <p:spPr>
          <a:xfrm rot="21171799">
            <a:off x="5533259" y="3343661"/>
            <a:ext cx="1181148" cy="1156061"/>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tx1"/>
                </a:solidFill>
                <a:latin typeface="MV Boli" pitchFamily="2" charset="0"/>
                <a:cs typeface="MV Boli" pitchFamily="2" charset="0"/>
              </a:rPr>
              <a:t>Improved nurturing environment for learners and staff</a:t>
            </a:r>
            <a:endParaRPr lang="en-GB" sz="1100" dirty="0">
              <a:solidFill>
                <a:schemeClr val="tx1"/>
              </a:solidFill>
              <a:latin typeface="MV Boli" pitchFamily="2" charset="0"/>
              <a:cs typeface="MV Boli" pitchFamily="2" charset="0"/>
            </a:endParaRPr>
          </a:p>
        </p:txBody>
      </p:sp>
      <p:sp>
        <p:nvSpPr>
          <p:cNvPr id="92" name="Folded Corner 91"/>
          <p:cNvSpPr/>
          <p:nvPr/>
        </p:nvSpPr>
        <p:spPr>
          <a:xfrm rot="21171799">
            <a:off x="4191231" y="4729865"/>
            <a:ext cx="1181148" cy="768061"/>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MV Boli" pitchFamily="2" charset="0"/>
                <a:cs typeface="MV Boli" pitchFamily="2" charset="0"/>
              </a:rPr>
              <a:t>Increased understanding of diverse staff needs</a:t>
            </a:r>
            <a:endParaRPr lang="en-GB" sz="1000" dirty="0">
              <a:solidFill>
                <a:schemeClr val="tx1"/>
              </a:solidFill>
              <a:latin typeface="MV Boli" pitchFamily="2" charset="0"/>
              <a:cs typeface="MV Boli" pitchFamily="2" charset="0"/>
            </a:endParaRPr>
          </a:p>
        </p:txBody>
      </p:sp>
    </p:spTree>
    <p:extLst>
      <p:ext uri="{BB962C8B-B14F-4D97-AF65-F5344CB8AC3E}">
        <p14:creationId xmlns:p14="http://schemas.microsoft.com/office/powerpoint/2010/main" val="36217307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19442" y="3429001"/>
            <a:ext cx="5161071" cy="343344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554"/>
            <a:ext cx="4629066" cy="3442554"/>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576" y="3429000"/>
            <a:ext cx="5216643" cy="347226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2788" y="-34004"/>
            <a:ext cx="4783748" cy="3463004"/>
          </a:xfrm>
          <a:prstGeom prst="rect">
            <a:avLst/>
          </a:prstGeom>
        </p:spPr>
      </p:pic>
    </p:spTree>
    <p:extLst>
      <p:ext uri="{BB962C8B-B14F-4D97-AF65-F5344CB8AC3E}">
        <p14:creationId xmlns:p14="http://schemas.microsoft.com/office/powerpoint/2010/main" val="41083678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p:cNvSpPr/>
          <p:nvPr/>
        </p:nvSpPr>
        <p:spPr>
          <a:xfrm>
            <a:off x="5659443" y="1916832"/>
            <a:ext cx="928781" cy="309634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800" b="1" dirty="0" smtClean="0">
                <a:solidFill>
                  <a:schemeClr val="tx1"/>
                </a:solidFill>
              </a:rPr>
              <a:t>Short Term</a:t>
            </a:r>
            <a:endParaRPr lang="en-GB" sz="1100" b="1" dirty="0">
              <a:solidFill>
                <a:schemeClr val="tx1"/>
              </a:solidFill>
            </a:endParaRPr>
          </a:p>
        </p:txBody>
      </p:sp>
      <p:sp>
        <p:nvSpPr>
          <p:cNvPr id="66" name="Rectangle 65"/>
          <p:cNvSpPr/>
          <p:nvPr/>
        </p:nvSpPr>
        <p:spPr>
          <a:xfrm>
            <a:off x="6669256" y="1922372"/>
            <a:ext cx="928781" cy="309634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800" b="1" dirty="0" smtClean="0">
                <a:solidFill>
                  <a:schemeClr val="tx1"/>
                </a:solidFill>
              </a:rPr>
              <a:t>Medium Term</a:t>
            </a:r>
            <a:endParaRPr lang="en-GB" sz="1100" b="1" dirty="0">
              <a:solidFill>
                <a:schemeClr val="tx1"/>
              </a:solidFill>
            </a:endParaRPr>
          </a:p>
        </p:txBody>
      </p:sp>
      <p:sp>
        <p:nvSpPr>
          <p:cNvPr id="67" name="Rectangle 66"/>
          <p:cNvSpPr/>
          <p:nvPr/>
        </p:nvSpPr>
        <p:spPr>
          <a:xfrm>
            <a:off x="7675667" y="1911253"/>
            <a:ext cx="928781" cy="309634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800" b="1" dirty="0" smtClean="0">
                <a:solidFill>
                  <a:schemeClr val="tx1"/>
                </a:solidFill>
              </a:rPr>
              <a:t>Long Term</a:t>
            </a:r>
            <a:endParaRPr lang="en-GB" sz="1100" b="1" dirty="0">
              <a:solidFill>
                <a:schemeClr val="tx1"/>
              </a:solidFill>
            </a:endParaRPr>
          </a:p>
        </p:txBody>
      </p:sp>
      <p:grpSp>
        <p:nvGrpSpPr>
          <p:cNvPr id="54" name="Group 53"/>
          <p:cNvGrpSpPr/>
          <p:nvPr/>
        </p:nvGrpSpPr>
        <p:grpSpPr>
          <a:xfrm>
            <a:off x="1049308" y="5733256"/>
            <a:ext cx="7298264" cy="1070194"/>
            <a:chOff x="1086004" y="3272631"/>
            <a:chExt cx="7298264" cy="1070194"/>
          </a:xfrm>
        </p:grpSpPr>
        <p:sp>
          <p:nvSpPr>
            <p:cNvPr id="10" name="Line 18"/>
            <p:cNvSpPr>
              <a:spLocks noChangeShapeType="1"/>
            </p:cNvSpPr>
            <p:nvPr/>
          </p:nvSpPr>
          <p:spPr bwMode="auto">
            <a:xfrm>
              <a:off x="1086004" y="3694906"/>
              <a:ext cx="272632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1" name="Line 19"/>
            <p:cNvSpPr>
              <a:spLocks noChangeShapeType="1"/>
            </p:cNvSpPr>
            <p:nvPr/>
          </p:nvSpPr>
          <p:spPr bwMode="auto">
            <a:xfrm>
              <a:off x="4328238" y="3694906"/>
              <a:ext cx="40560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2" name="Text Box 20"/>
            <p:cNvSpPr txBox="1">
              <a:spLocks noChangeArrowheads="1"/>
            </p:cNvSpPr>
            <p:nvPr/>
          </p:nvSpPr>
          <p:spPr bwMode="auto">
            <a:xfrm>
              <a:off x="1086004" y="3696494"/>
              <a:ext cx="272632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900" b="1" dirty="0" smtClean="0"/>
                <a:t>The project challenged the assumption that educators would connect with a single catalyst – their vision went beyond this; also that improvement planning was an internal affair.</a:t>
              </a:r>
              <a:endParaRPr lang="en-US" sz="900" b="1" dirty="0"/>
            </a:p>
          </p:txBody>
        </p:sp>
        <p:sp>
          <p:nvSpPr>
            <p:cNvPr id="13" name="Text Box 21"/>
            <p:cNvSpPr txBox="1">
              <a:spLocks noChangeArrowheads="1"/>
            </p:cNvSpPr>
            <p:nvPr/>
          </p:nvSpPr>
          <p:spPr bwMode="auto">
            <a:xfrm>
              <a:off x="4328238" y="3696494"/>
              <a:ext cx="40560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900" b="1" dirty="0" smtClean="0"/>
                <a:t>The school and catalyst are actively seeking funding to bring the school alive as a Festival Fringe venue that compliments the learning and builds resources.</a:t>
              </a:r>
              <a:endParaRPr lang="en-US" sz="900" b="1" dirty="0"/>
            </a:p>
          </p:txBody>
        </p:sp>
        <p:sp>
          <p:nvSpPr>
            <p:cNvPr id="36" name="Rectangle 25"/>
            <p:cNvSpPr>
              <a:spLocks noChangeArrowheads="1"/>
            </p:cNvSpPr>
            <p:nvPr/>
          </p:nvSpPr>
          <p:spPr bwMode="auto">
            <a:xfrm>
              <a:off x="1157239" y="3272631"/>
              <a:ext cx="2655092" cy="2762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b="1" dirty="0" smtClean="0"/>
                <a:t>Challenged Assumptions</a:t>
              </a:r>
              <a:endParaRPr lang="en-US" sz="1400" b="1" dirty="0"/>
            </a:p>
          </p:txBody>
        </p:sp>
        <p:sp>
          <p:nvSpPr>
            <p:cNvPr id="29" name="Rectangle 33"/>
            <p:cNvSpPr>
              <a:spLocks noChangeArrowheads="1"/>
            </p:cNvSpPr>
            <p:nvPr/>
          </p:nvSpPr>
          <p:spPr bwMode="auto">
            <a:xfrm>
              <a:off x="4477183" y="3272631"/>
              <a:ext cx="3831535" cy="2762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b="1" dirty="0" smtClean="0"/>
                <a:t>Next Steps</a:t>
              </a:r>
              <a:endParaRPr lang="en-US" sz="1400" b="1" dirty="0"/>
            </a:p>
          </p:txBody>
        </p:sp>
      </p:grpSp>
      <p:grpSp>
        <p:nvGrpSpPr>
          <p:cNvPr id="53" name="Group 52"/>
          <p:cNvGrpSpPr/>
          <p:nvPr/>
        </p:nvGrpSpPr>
        <p:grpSpPr>
          <a:xfrm>
            <a:off x="107504" y="764704"/>
            <a:ext cx="8856984" cy="1724025"/>
            <a:chOff x="534480" y="1000918"/>
            <a:chExt cx="8069967" cy="1724025"/>
          </a:xfrm>
        </p:grpSpPr>
        <p:grpSp>
          <p:nvGrpSpPr>
            <p:cNvPr id="8" name="Group 7"/>
            <p:cNvGrpSpPr>
              <a:grpSpLocks/>
            </p:cNvGrpSpPr>
            <p:nvPr/>
          </p:nvGrpSpPr>
          <p:grpSpPr bwMode="auto">
            <a:xfrm>
              <a:off x="1086004" y="1134268"/>
              <a:ext cx="7518443" cy="690563"/>
              <a:chOff x="624" y="2064"/>
              <a:chExt cx="4896" cy="480"/>
            </a:xfrm>
          </p:grpSpPr>
          <p:sp>
            <p:nvSpPr>
              <p:cNvPr id="43" name="Rectangle 8"/>
              <p:cNvSpPr>
                <a:spLocks noChangeArrowheads="1"/>
              </p:cNvSpPr>
              <p:nvPr/>
            </p:nvSpPr>
            <p:spPr bwMode="auto">
              <a:xfrm>
                <a:off x="624" y="2064"/>
                <a:ext cx="864" cy="4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b="1" dirty="0"/>
                  <a:t>Resources /</a:t>
                </a:r>
              </a:p>
              <a:p>
                <a:pPr algn="ctr"/>
                <a:r>
                  <a:rPr lang="en-US" sz="1200" b="1" dirty="0"/>
                  <a:t>Inputs</a:t>
                </a:r>
              </a:p>
            </p:txBody>
          </p:sp>
          <p:sp>
            <p:nvSpPr>
              <p:cNvPr id="44" name="Rectangle 9"/>
              <p:cNvSpPr>
                <a:spLocks noChangeArrowheads="1"/>
              </p:cNvSpPr>
              <p:nvPr/>
            </p:nvSpPr>
            <p:spPr bwMode="auto">
              <a:xfrm>
                <a:off x="1632" y="2064"/>
                <a:ext cx="864" cy="4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b="1" dirty="0"/>
                  <a:t>Activities</a:t>
                </a:r>
              </a:p>
            </p:txBody>
          </p:sp>
          <p:sp>
            <p:nvSpPr>
              <p:cNvPr id="45" name="Rectangle 10"/>
              <p:cNvSpPr>
                <a:spLocks noChangeArrowheads="1"/>
              </p:cNvSpPr>
              <p:nvPr/>
            </p:nvSpPr>
            <p:spPr bwMode="auto">
              <a:xfrm>
                <a:off x="2640" y="2064"/>
                <a:ext cx="864" cy="4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b="1" dirty="0"/>
                  <a:t>Outputs</a:t>
                </a:r>
              </a:p>
            </p:txBody>
          </p:sp>
          <p:sp>
            <p:nvSpPr>
              <p:cNvPr id="46" name="Rectangle 11"/>
              <p:cNvSpPr>
                <a:spLocks noChangeArrowheads="1"/>
              </p:cNvSpPr>
              <p:nvPr/>
            </p:nvSpPr>
            <p:spPr bwMode="auto">
              <a:xfrm>
                <a:off x="3648" y="2064"/>
                <a:ext cx="864" cy="4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b="1" dirty="0"/>
                  <a:t>Outcomes</a:t>
                </a:r>
              </a:p>
            </p:txBody>
          </p:sp>
          <p:sp>
            <p:nvSpPr>
              <p:cNvPr id="47" name="Rectangle 12"/>
              <p:cNvSpPr>
                <a:spLocks noChangeArrowheads="1"/>
              </p:cNvSpPr>
              <p:nvPr/>
            </p:nvSpPr>
            <p:spPr bwMode="auto">
              <a:xfrm>
                <a:off x="4656" y="2064"/>
                <a:ext cx="864" cy="4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b="1" dirty="0"/>
                  <a:t>Impact</a:t>
                </a:r>
              </a:p>
            </p:txBody>
          </p:sp>
          <p:sp>
            <p:nvSpPr>
              <p:cNvPr id="48" name="AutoShape 13"/>
              <p:cNvSpPr>
                <a:spLocks noChangeArrowheads="1"/>
              </p:cNvSpPr>
              <p:nvPr/>
            </p:nvSpPr>
            <p:spPr bwMode="auto">
              <a:xfrm>
                <a:off x="1488" y="2112"/>
                <a:ext cx="192" cy="384"/>
              </a:xfrm>
              <a:prstGeom prst="rightArrow">
                <a:avLst>
                  <a:gd name="adj1" fmla="val 50000"/>
                  <a:gd name="adj2" fmla="val 54167"/>
                </a:avLst>
              </a:prstGeom>
              <a:solidFill>
                <a:schemeClr val="hlink"/>
              </a:solidFill>
              <a:ln w="9525">
                <a:solidFill>
                  <a:srgbClr val="CC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49" name="AutoShape 14"/>
              <p:cNvSpPr>
                <a:spLocks noChangeArrowheads="1"/>
              </p:cNvSpPr>
              <p:nvPr/>
            </p:nvSpPr>
            <p:spPr bwMode="auto">
              <a:xfrm>
                <a:off x="2496" y="2112"/>
                <a:ext cx="192" cy="384"/>
              </a:xfrm>
              <a:prstGeom prst="rightArrow">
                <a:avLst>
                  <a:gd name="adj1" fmla="val 50000"/>
                  <a:gd name="adj2" fmla="val 54167"/>
                </a:avLst>
              </a:prstGeom>
              <a:solidFill>
                <a:schemeClr val="hlink"/>
              </a:solidFill>
              <a:ln w="9525">
                <a:solidFill>
                  <a:srgbClr val="CC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50" name="AutoShape 15"/>
              <p:cNvSpPr>
                <a:spLocks noChangeArrowheads="1"/>
              </p:cNvSpPr>
              <p:nvPr/>
            </p:nvSpPr>
            <p:spPr bwMode="auto">
              <a:xfrm>
                <a:off x="3504" y="2112"/>
                <a:ext cx="192" cy="384"/>
              </a:xfrm>
              <a:prstGeom prst="rightArrow">
                <a:avLst>
                  <a:gd name="adj1" fmla="val 50000"/>
                  <a:gd name="adj2" fmla="val 54167"/>
                </a:avLst>
              </a:prstGeom>
              <a:solidFill>
                <a:schemeClr val="hlink"/>
              </a:solidFill>
              <a:ln w="9525">
                <a:solidFill>
                  <a:srgbClr val="CC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51" name="AutoShape 16"/>
              <p:cNvSpPr>
                <a:spLocks noChangeArrowheads="1"/>
              </p:cNvSpPr>
              <p:nvPr/>
            </p:nvSpPr>
            <p:spPr bwMode="auto">
              <a:xfrm>
                <a:off x="4512" y="2112"/>
                <a:ext cx="192" cy="384"/>
              </a:xfrm>
              <a:prstGeom prst="rightArrow">
                <a:avLst>
                  <a:gd name="adj1" fmla="val 50000"/>
                  <a:gd name="adj2" fmla="val 54167"/>
                </a:avLst>
              </a:prstGeom>
              <a:solidFill>
                <a:schemeClr val="hlink"/>
              </a:solidFill>
              <a:ln w="9525">
                <a:solidFill>
                  <a:srgbClr val="CC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sp>
          <p:nvSpPr>
            <p:cNvPr id="15" name="Rectangle 23"/>
            <p:cNvSpPr>
              <a:spLocks noChangeArrowheads="1"/>
            </p:cNvSpPr>
            <p:nvPr/>
          </p:nvSpPr>
          <p:spPr bwMode="auto">
            <a:xfrm flipV="1">
              <a:off x="570096" y="1137443"/>
              <a:ext cx="442515" cy="13795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1"/>
            <a:lstStyle/>
            <a:p>
              <a:pPr algn="ctr"/>
              <a:endParaRPr lang="en-US" dirty="0"/>
            </a:p>
          </p:txBody>
        </p:sp>
        <p:sp>
          <p:nvSpPr>
            <p:cNvPr id="18" name="AutoShape 40"/>
            <p:cNvSpPr>
              <a:spLocks noChangeArrowheads="1"/>
            </p:cNvSpPr>
            <p:nvPr/>
          </p:nvSpPr>
          <p:spPr bwMode="auto">
            <a:xfrm flipV="1">
              <a:off x="865826" y="1000918"/>
              <a:ext cx="366964" cy="1724025"/>
            </a:xfrm>
            <a:prstGeom prst="rightArrow">
              <a:avLst>
                <a:gd name="adj1" fmla="val 50000"/>
                <a:gd name="adj2" fmla="val 72500"/>
              </a:avLst>
            </a:prstGeom>
            <a:solidFill>
              <a:schemeClr val="hlink"/>
            </a:solidFill>
            <a:ln w="9525">
              <a:solidFill>
                <a:srgbClr val="CC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r>
                <a:rPr lang="en-US" sz="1200" b="1" dirty="0">
                  <a:solidFill>
                    <a:srgbClr val="CC6600"/>
                  </a:solidFill>
                </a:rPr>
                <a:t>Priorities</a:t>
              </a:r>
              <a:endParaRPr lang="en-US" b="1" dirty="0">
                <a:solidFill>
                  <a:srgbClr val="CC6600"/>
                </a:solidFill>
              </a:endParaRPr>
            </a:p>
          </p:txBody>
        </p:sp>
        <p:sp>
          <p:nvSpPr>
            <p:cNvPr id="19" name="Rectangle 41"/>
            <p:cNvSpPr>
              <a:spLocks noChangeArrowheads="1"/>
            </p:cNvSpPr>
            <p:nvPr/>
          </p:nvSpPr>
          <p:spPr bwMode="auto">
            <a:xfrm rot="16200000">
              <a:off x="316387" y="1621442"/>
              <a:ext cx="809625" cy="373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dirty="0" smtClean="0"/>
                <a:t>Situation</a:t>
              </a:r>
              <a:endParaRPr lang="en-US" sz="1200" b="1" dirty="0"/>
            </a:p>
          </p:txBody>
        </p:sp>
      </p:grpSp>
      <p:sp>
        <p:nvSpPr>
          <p:cNvPr id="71" name="TextBox 70"/>
          <p:cNvSpPr txBox="1"/>
          <p:nvPr/>
        </p:nvSpPr>
        <p:spPr>
          <a:xfrm>
            <a:off x="813778" y="114089"/>
            <a:ext cx="7607019" cy="738664"/>
          </a:xfrm>
          <a:prstGeom prst="rect">
            <a:avLst/>
          </a:prstGeom>
          <a:noFill/>
        </p:spPr>
        <p:txBody>
          <a:bodyPr wrap="none" rtlCol="0">
            <a:spAutoFit/>
          </a:bodyPr>
          <a:lstStyle/>
          <a:p>
            <a:pPr algn="ctr"/>
            <a:r>
              <a:rPr lang="en-GB" sz="2400" dirty="0" smtClean="0"/>
              <a:t>Creative Change – A </a:t>
            </a:r>
            <a:r>
              <a:rPr lang="en-GB" sz="2400" dirty="0"/>
              <a:t>S</a:t>
            </a:r>
            <a:r>
              <a:rPr lang="en-GB" sz="2400" dirty="0" smtClean="0"/>
              <a:t>ustainable </a:t>
            </a:r>
            <a:r>
              <a:rPr lang="en-GB" sz="2400" dirty="0"/>
              <a:t>C</a:t>
            </a:r>
            <a:r>
              <a:rPr lang="en-GB" sz="2400" dirty="0" smtClean="0"/>
              <a:t>reative </a:t>
            </a:r>
            <a:r>
              <a:rPr lang="en-GB" sz="2400" dirty="0"/>
              <a:t>H</a:t>
            </a:r>
            <a:r>
              <a:rPr lang="en-GB" sz="2400" dirty="0" smtClean="0"/>
              <a:t>ub</a:t>
            </a:r>
          </a:p>
          <a:p>
            <a:pPr algn="ctr"/>
            <a:r>
              <a:rPr lang="en-GB" dirty="0" err="1"/>
              <a:t>Dalry</a:t>
            </a:r>
            <a:r>
              <a:rPr lang="en-GB" dirty="0"/>
              <a:t> Primary School and Susan Hay, Ripple </a:t>
            </a:r>
            <a:r>
              <a:rPr lang="en-GB" dirty="0" smtClean="0"/>
              <a:t>Arts/Clare Mills, Graphic Facilitator</a:t>
            </a:r>
            <a:endParaRPr lang="en-GB" dirty="0"/>
          </a:p>
        </p:txBody>
      </p:sp>
      <p:sp>
        <p:nvSpPr>
          <p:cNvPr id="89" name="Left Brace 88"/>
          <p:cNvSpPr/>
          <p:nvPr/>
        </p:nvSpPr>
        <p:spPr>
          <a:xfrm>
            <a:off x="3942616" y="2033031"/>
            <a:ext cx="269344" cy="3030837"/>
          </a:xfrm>
          <a:prstGeom prst="leftBrace">
            <a:avLst>
              <a:gd name="adj1" fmla="val 8333"/>
              <a:gd name="adj2" fmla="val 5053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2" name="Pentagon 51"/>
          <p:cNvSpPr/>
          <p:nvPr/>
        </p:nvSpPr>
        <p:spPr>
          <a:xfrm>
            <a:off x="6965905" y="2492896"/>
            <a:ext cx="1710551" cy="886918"/>
          </a:xfrm>
          <a:prstGeom prst="homePlate">
            <a:avLst>
              <a:gd name="adj" fmla="val 308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Practical changes and improvement</a:t>
            </a:r>
            <a:endParaRPr lang="en-GB" sz="1200" dirty="0"/>
          </a:p>
        </p:txBody>
      </p:sp>
      <p:sp>
        <p:nvSpPr>
          <p:cNvPr id="58" name="Rectangle 57"/>
          <p:cNvSpPr/>
          <p:nvPr/>
        </p:nvSpPr>
        <p:spPr>
          <a:xfrm>
            <a:off x="719119" y="2280501"/>
            <a:ext cx="1136543" cy="751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Identify educators with a challenge they are stuck on</a:t>
            </a:r>
            <a:endParaRPr lang="en-GB" dirty="0"/>
          </a:p>
        </p:txBody>
      </p:sp>
      <p:sp>
        <p:nvSpPr>
          <p:cNvPr id="60" name="Rectangle 59"/>
          <p:cNvSpPr/>
          <p:nvPr/>
        </p:nvSpPr>
        <p:spPr>
          <a:xfrm>
            <a:off x="4244157" y="1846660"/>
            <a:ext cx="1020132" cy="6088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Conversations</a:t>
            </a:r>
            <a:endParaRPr lang="en-GB" dirty="0"/>
          </a:p>
        </p:txBody>
      </p:sp>
      <p:sp>
        <p:nvSpPr>
          <p:cNvPr id="61" name="Rectangle 60"/>
          <p:cNvSpPr/>
          <p:nvPr/>
        </p:nvSpPr>
        <p:spPr>
          <a:xfrm>
            <a:off x="4244157" y="2583626"/>
            <a:ext cx="1020132" cy="6088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err="1" smtClean="0"/>
              <a:t>CPD</a:t>
            </a:r>
            <a:r>
              <a:rPr lang="en-GB" sz="1000" dirty="0" smtClean="0"/>
              <a:t>, staff meetings, workshops</a:t>
            </a:r>
            <a:endParaRPr lang="en-GB" dirty="0"/>
          </a:p>
        </p:txBody>
      </p:sp>
      <p:sp>
        <p:nvSpPr>
          <p:cNvPr id="62" name="Rectangle 61"/>
          <p:cNvSpPr/>
          <p:nvPr/>
        </p:nvSpPr>
        <p:spPr>
          <a:xfrm>
            <a:off x="4234335" y="3312884"/>
            <a:ext cx="1020132" cy="6088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Innovative and unpredicted activities</a:t>
            </a:r>
            <a:endParaRPr lang="en-GB" dirty="0"/>
          </a:p>
        </p:txBody>
      </p:sp>
      <p:sp>
        <p:nvSpPr>
          <p:cNvPr id="64" name="Rectangle 63"/>
          <p:cNvSpPr/>
          <p:nvPr/>
        </p:nvSpPr>
        <p:spPr>
          <a:xfrm>
            <a:off x="4211960" y="4044329"/>
            <a:ext cx="1020132" cy="6088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Structured approaches</a:t>
            </a:r>
            <a:endParaRPr lang="en-GB" dirty="0"/>
          </a:p>
        </p:txBody>
      </p:sp>
      <p:sp>
        <p:nvSpPr>
          <p:cNvPr id="65" name="Rectangle 64"/>
          <p:cNvSpPr/>
          <p:nvPr/>
        </p:nvSpPr>
        <p:spPr>
          <a:xfrm>
            <a:off x="4211960" y="4784304"/>
            <a:ext cx="1020132" cy="6088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Inputs with Learners</a:t>
            </a:r>
            <a:endParaRPr lang="en-GB" dirty="0"/>
          </a:p>
        </p:txBody>
      </p:sp>
      <p:sp>
        <p:nvSpPr>
          <p:cNvPr id="76" name="Pentagon 75"/>
          <p:cNvSpPr/>
          <p:nvPr/>
        </p:nvSpPr>
        <p:spPr>
          <a:xfrm>
            <a:off x="5566740" y="2331251"/>
            <a:ext cx="1327157" cy="1283269"/>
          </a:xfrm>
          <a:prstGeom prst="homePlate">
            <a:avLst>
              <a:gd name="adj" fmla="val 237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itchFamily="34" charset="0"/>
              <a:buChar char="•"/>
            </a:pPr>
            <a:r>
              <a:rPr lang="en-GB" sz="1000" dirty="0" smtClean="0"/>
              <a:t>Renewed passion for the challenge</a:t>
            </a:r>
          </a:p>
          <a:p>
            <a:pPr marL="171450" indent="-171450">
              <a:buFont typeface="Arial" pitchFamily="34" charset="0"/>
              <a:buChar char="•"/>
            </a:pPr>
            <a:r>
              <a:rPr lang="en-GB" sz="1000" dirty="0" smtClean="0"/>
              <a:t>New questions</a:t>
            </a:r>
          </a:p>
          <a:p>
            <a:pPr marL="171450" indent="-171450">
              <a:buFont typeface="Arial" pitchFamily="34" charset="0"/>
              <a:buChar char="•"/>
            </a:pPr>
            <a:r>
              <a:rPr lang="en-GB" sz="1000" dirty="0" smtClean="0"/>
              <a:t>New ways of looking at the challenge</a:t>
            </a:r>
            <a:endParaRPr lang="en-GB" sz="1000" dirty="0"/>
          </a:p>
        </p:txBody>
      </p:sp>
      <p:sp>
        <p:nvSpPr>
          <p:cNvPr id="87" name="Pentagon 86"/>
          <p:cNvSpPr/>
          <p:nvPr/>
        </p:nvSpPr>
        <p:spPr>
          <a:xfrm>
            <a:off x="5594108" y="3953550"/>
            <a:ext cx="1496900" cy="1283269"/>
          </a:xfrm>
          <a:prstGeom prst="homePlate">
            <a:avLst>
              <a:gd name="adj" fmla="val 237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t>Develop creative educators</a:t>
            </a:r>
          </a:p>
          <a:p>
            <a:pPr marL="171450" indent="-171450">
              <a:buFont typeface="Arial" pitchFamily="34" charset="0"/>
              <a:buChar char="•"/>
            </a:pPr>
            <a:r>
              <a:rPr lang="en-GB" sz="1000" dirty="0" smtClean="0"/>
              <a:t>More curious</a:t>
            </a:r>
          </a:p>
          <a:p>
            <a:pPr marL="171450" indent="-171450">
              <a:buFont typeface="Arial" pitchFamily="34" charset="0"/>
              <a:buChar char="•"/>
            </a:pPr>
            <a:r>
              <a:rPr lang="en-GB" sz="1000" dirty="0" smtClean="0"/>
              <a:t>More open-minded</a:t>
            </a:r>
          </a:p>
          <a:p>
            <a:pPr marL="171450" indent="-171450">
              <a:buFont typeface="Arial" pitchFamily="34" charset="0"/>
              <a:buChar char="•"/>
            </a:pPr>
            <a:r>
              <a:rPr lang="en-GB" sz="1000" dirty="0" smtClean="0"/>
              <a:t>More imaginative</a:t>
            </a:r>
          </a:p>
          <a:p>
            <a:pPr marL="171450" indent="-171450">
              <a:buFont typeface="Arial" pitchFamily="34" charset="0"/>
              <a:buChar char="•"/>
            </a:pPr>
            <a:r>
              <a:rPr lang="en-GB" sz="1000" dirty="0" smtClean="0"/>
              <a:t>Better problem-solvers</a:t>
            </a:r>
            <a:endParaRPr lang="en-GB" sz="1000" dirty="0"/>
          </a:p>
        </p:txBody>
      </p:sp>
      <p:sp>
        <p:nvSpPr>
          <p:cNvPr id="88" name="Pentagon 87"/>
          <p:cNvSpPr/>
          <p:nvPr/>
        </p:nvSpPr>
        <p:spPr>
          <a:xfrm>
            <a:off x="7179556" y="3916370"/>
            <a:ext cx="1568908" cy="1404981"/>
          </a:xfrm>
          <a:prstGeom prst="homePlate">
            <a:avLst>
              <a:gd name="adj" fmla="val 237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t>Cultural Change</a:t>
            </a:r>
          </a:p>
          <a:p>
            <a:pPr marL="171450" indent="-171450">
              <a:buFont typeface="Arial" pitchFamily="34" charset="0"/>
              <a:buChar char="•"/>
            </a:pPr>
            <a:r>
              <a:rPr lang="en-GB" sz="1000" dirty="0" smtClean="0"/>
              <a:t>More flexible systems</a:t>
            </a:r>
          </a:p>
          <a:p>
            <a:pPr marL="171450" indent="-171450">
              <a:buFont typeface="Arial" pitchFamily="34" charset="0"/>
              <a:buChar char="•"/>
            </a:pPr>
            <a:r>
              <a:rPr lang="en-GB" sz="1000" dirty="0" smtClean="0"/>
              <a:t>More creative establishments</a:t>
            </a:r>
          </a:p>
          <a:p>
            <a:pPr marL="171450" indent="-171450">
              <a:buFont typeface="Arial" pitchFamily="34" charset="0"/>
              <a:buChar char="•"/>
            </a:pPr>
            <a:r>
              <a:rPr lang="en-GB" sz="1000" dirty="0" smtClean="0"/>
              <a:t>More resilient staff</a:t>
            </a:r>
          </a:p>
          <a:p>
            <a:pPr marL="171450" indent="-171450">
              <a:buFont typeface="Arial" pitchFamily="34" charset="0"/>
              <a:buChar char="•"/>
            </a:pPr>
            <a:r>
              <a:rPr lang="en-GB" sz="1000" dirty="0" smtClean="0"/>
              <a:t>More empowered staff</a:t>
            </a:r>
            <a:endParaRPr lang="en-GB" sz="1000" dirty="0"/>
          </a:p>
        </p:txBody>
      </p:sp>
      <p:sp>
        <p:nvSpPr>
          <p:cNvPr id="4" name="Right Brace 3"/>
          <p:cNvSpPr/>
          <p:nvPr/>
        </p:nvSpPr>
        <p:spPr>
          <a:xfrm>
            <a:off x="5264289" y="2033031"/>
            <a:ext cx="302451" cy="3030837"/>
          </a:xfrm>
          <a:prstGeom prst="rightBrace">
            <a:avLst>
              <a:gd name="adj1" fmla="val 8333"/>
              <a:gd name="adj2" fmla="val 3102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0" name="Right Brace 89"/>
          <p:cNvSpPr/>
          <p:nvPr/>
        </p:nvSpPr>
        <p:spPr>
          <a:xfrm>
            <a:off x="5265463" y="2033030"/>
            <a:ext cx="302451" cy="3030837"/>
          </a:xfrm>
          <a:prstGeom prst="rightBrace">
            <a:avLst>
              <a:gd name="adj1" fmla="val 8333"/>
              <a:gd name="adj2" fmla="val 8390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5" name="Pentagon 54"/>
          <p:cNvSpPr/>
          <p:nvPr/>
        </p:nvSpPr>
        <p:spPr>
          <a:xfrm>
            <a:off x="2596771" y="3300011"/>
            <a:ext cx="1327157" cy="54475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Educators and Creative Catalysts collaborate</a:t>
            </a:r>
            <a:endParaRPr lang="en-GB" sz="1000" dirty="0"/>
          </a:p>
        </p:txBody>
      </p:sp>
      <p:sp>
        <p:nvSpPr>
          <p:cNvPr id="59" name="Pentagon 58"/>
          <p:cNvSpPr/>
          <p:nvPr/>
        </p:nvSpPr>
        <p:spPr>
          <a:xfrm>
            <a:off x="1193829" y="3300012"/>
            <a:ext cx="1327157" cy="54475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Match educators with a Creative Catalyst</a:t>
            </a:r>
            <a:endParaRPr lang="en-GB" sz="1000" dirty="0"/>
          </a:p>
        </p:txBody>
      </p:sp>
      <p:cxnSp>
        <p:nvCxnSpPr>
          <p:cNvPr id="93" name="Elbow Connector 92"/>
          <p:cNvCxnSpPr>
            <a:endCxn id="59" idx="1"/>
          </p:cNvCxnSpPr>
          <p:nvPr/>
        </p:nvCxnSpPr>
        <p:spPr>
          <a:xfrm rot="16200000" flipH="1">
            <a:off x="776396" y="3154955"/>
            <a:ext cx="540631" cy="29423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56" name="Folded Corner 55"/>
          <p:cNvSpPr/>
          <p:nvPr/>
        </p:nvSpPr>
        <p:spPr>
          <a:xfrm rot="21171799">
            <a:off x="7571861" y="2128913"/>
            <a:ext cx="1344959" cy="936104"/>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MV Boli" pitchFamily="2" charset="0"/>
                <a:cs typeface="MV Boli" pitchFamily="2" charset="0"/>
              </a:rPr>
              <a:t>Increased engagement with parents and community</a:t>
            </a:r>
            <a:endParaRPr lang="en-GB" sz="1200" dirty="0">
              <a:solidFill>
                <a:schemeClr val="tx1"/>
              </a:solidFill>
              <a:latin typeface="MV Boli" pitchFamily="2" charset="0"/>
              <a:cs typeface="MV Boli" pitchFamily="2" charset="0"/>
            </a:endParaRPr>
          </a:p>
        </p:txBody>
      </p:sp>
      <p:sp>
        <p:nvSpPr>
          <p:cNvPr id="57" name="Folded Corner 56"/>
          <p:cNvSpPr/>
          <p:nvPr/>
        </p:nvSpPr>
        <p:spPr>
          <a:xfrm rot="21171799">
            <a:off x="7248998" y="4102055"/>
            <a:ext cx="1365930" cy="1075668"/>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MV Boli" pitchFamily="2" charset="0"/>
                <a:cs typeface="MV Boli" pitchFamily="2" charset="0"/>
              </a:rPr>
              <a:t>Renewed passion for improvement across the whole school</a:t>
            </a:r>
            <a:endParaRPr lang="en-GB" sz="1000" dirty="0">
              <a:solidFill>
                <a:schemeClr val="tx1"/>
              </a:solidFill>
              <a:latin typeface="MV Boli" pitchFamily="2" charset="0"/>
              <a:cs typeface="MV Boli" pitchFamily="2" charset="0"/>
            </a:endParaRPr>
          </a:p>
        </p:txBody>
      </p:sp>
      <p:sp>
        <p:nvSpPr>
          <p:cNvPr id="69" name="Folded Corner 68"/>
          <p:cNvSpPr/>
          <p:nvPr/>
        </p:nvSpPr>
        <p:spPr>
          <a:xfrm rot="21171799">
            <a:off x="2639907" y="3150391"/>
            <a:ext cx="1181148" cy="768061"/>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MV Boli" pitchFamily="2" charset="0"/>
                <a:cs typeface="MV Boli" pitchFamily="2" charset="0"/>
              </a:rPr>
              <a:t>Visioning workshop for all staff</a:t>
            </a:r>
            <a:endParaRPr lang="en-GB" sz="1000" dirty="0">
              <a:solidFill>
                <a:schemeClr val="tx1"/>
              </a:solidFill>
              <a:latin typeface="MV Boli" pitchFamily="2" charset="0"/>
              <a:cs typeface="MV Boli" pitchFamily="2" charset="0"/>
            </a:endParaRPr>
          </a:p>
        </p:txBody>
      </p:sp>
      <p:sp>
        <p:nvSpPr>
          <p:cNvPr id="70" name="Folded Corner 69"/>
          <p:cNvSpPr/>
          <p:nvPr/>
        </p:nvSpPr>
        <p:spPr>
          <a:xfrm rot="21171799">
            <a:off x="4070777" y="3276086"/>
            <a:ext cx="1289469" cy="13793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MV Boli" pitchFamily="2" charset="0"/>
                <a:cs typeface="MV Boli" pitchFamily="2" charset="0"/>
              </a:rPr>
              <a:t>School improvement </a:t>
            </a:r>
            <a:r>
              <a:rPr lang="en-GB" sz="1200" dirty="0">
                <a:solidFill>
                  <a:schemeClr val="tx1"/>
                </a:solidFill>
                <a:latin typeface="MV Boli" pitchFamily="2" charset="0"/>
                <a:cs typeface="MV Boli" pitchFamily="2" charset="0"/>
              </a:rPr>
              <a:t>p</a:t>
            </a:r>
            <a:r>
              <a:rPr lang="en-GB" sz="1200" dirty="0" smtClean="0">
                <a:solidFill>
                  <a:schemeClr val="tx1"/>
                </a:solidFill>
                <a:latin typeface="MV Boli" pitchFamily="2" charset="0"/>
                <a:cs typeface="MV Boli" pitchFamily="2" charset="0"/>
              </a:rPr>
              <a:t>lan painted as a mural on the outside wall of the school</a:t>
            </a:r>
            <a:endParaRPr lang="en-GB" sz="1200" dirty="0">
              <a:solidFill>
                <a:schemeClr val="tx1"/>
              </a:solidFill>
              <a:latin typeface="MV Boli" pitchFamily="2" charset="0"/>
              <a:cs typeface="MV Boli" pitchFamily="2" charset="0"/>
            </a:endParaRPr>
          </a:p>
        </p:txBody>
      </p:sp>
      <p:sp>
        <p:nvSpPr>
          <p:cNvPr id="79" name="Folded Corner 78"/>
          <p:cNvSpPr/>
          <p:nvPr/>
        </p:nvSpPr>
        <p:spPr>
          <a:xfrm rot="21171799">
            <a:off x="6303322" y="1690723"/>
            <a:ext cx="1181148" cy="768061"/>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MV Boli" pitchFamily="2" charset="0"/>
                <a:cs typeface="MV Boli" pitchFamily="2" charset="0"/>
              </a:rPr>
              <a:t>Sustained partnerships with local artists</a:t>
            </a:r>
            <a:endParaRPr lang="en-GB" sz="1000" dirty="0">
              <a:solidFill>
                <a:schemeClr val="tx1"/>
              </a:solidFill>
              <a:latin typeface="MV Boli" pitchFamily="2" charset="0"/>
              <a:cs typeface="MV Boli" pitchFamily="2" charset="0"/>
            </a:endParaRPr>
          </a:p>
        </p:txBody>
      </p:sp>
      <p:sp>
        <p:nvSpPr>
          <p:cNvPr id="72" name="Folded Corner 71"/>
          <p:cNvSpPr/>
          <p:nvPr/>
        </p:nvSpPr>
        <p:spPr>
          <a:xfrm rot="21171799">
            <a:off x="5301674" y="2104390"/>
            <a:ext cx="1284667" cy="1200273"/>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MV Boli" pitchFamily="2" charset="0"/>
                <a:cs typeface="MV Boli" pitchFamily="2" charset="0"/>
              </a:rPr>
              <a:t>Winner of the SEAS Creative Learning Award – increased confidence and pride</a:t>
            </a:r>
            <a:endParaRPr lang="en-GB" sz="1000" dirty="0">
              <a:solidFill>
                <a:schemeClr val="tx1"/>
              </a:solidFill>
              <a:latin typeface="MV Boli" pitchFamily="2" charset="0"/>
              <a:cs typeface="MV Boli" pitchFamily="2" charset="0"/>
            </a:endParaRPr>
          </a:p>
        </p:txBody>
      </p:sp>
      <p:sp>
        <p:nvSpPr>
          <p:cNvPr id="73" name="Folded Corner 72"/>
          <p:cNvSpPr/>
          <p:nvPr/>
        </p:nvSpPr>
        <p:spPr>
          <a:xfrm rot="21171799">
            <a:off x="4055143" y="4742951"/>
            <a:ext cx="1181148" cy="768061"/>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MV Boli" pitchFamily="2" charset="0"/>
                <a:cs typeface="MV Boli" pitchFamily="2" charset="0"/>
              </a:rPr>
              <a:t>School improvement planning visualised</a:t>
            </a:r>
            <a:endParaRPr lang="en-GB" sz="1000" dirty="0">
              <a:solidFill>
                <a:schemeClr val="tx1"/>
              </a:solidFill>
              <a:latin typeface="MV Boli" pitchFamily="2" charset="0"/>
              <a:cs typeface="MV Boli" pitchFamily="2" charset="0"/>
            </a:endParaRPr>
          </a:p>
        </p:txBody>
      </p:sp>
      <p:sp>
        <p:nvSpPr>
          <p:cNvPr id="74" name="Folded Corner 73"/>
          <p:cNvSpPr/>
          <p:nvPr/>
        </p:nvSpPr>
        <p:spPr>
          <a:xfrm rot="21171799">
            <a:off x="6056451" y="2968593"/>
            <a:ext cx="1150903" cy="1009624"/>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MV Boli" pitchFamily="2" charset="0"/>
                <a:cs typeface="MV Boli" pitchFamily="2" charset="0"/>
              </a:rPr>
              <a:t>Increased aspiration – plans to turn school into a Fringe venue</a:t>
            </a:r>
            <a:endParaRPr lang="en-GB" sz="1000" dirty="0">
              <a:solidFill>
                <a:schemeClr val="tx1"/>
              </a:solidFill>
              <a:latin typeface="MV Boli" pitchFamily="2" charset="0"/>
              <a:cs typeface="MV Boli" pitchFamily="2" charset="0"/>
            </a:endParaRPr>
          </a:p>
        </p:txBody>
      </p:sp>
      <p:sp>
        <p:nvSpPr>
          <p:cNvPr id="75" name="Folded Corner 74"/>
          <p:cNvSpPr/>
          <p:nvPr/>
        </p:nvSpPr>
        <p:spPr>
          <a:xfrm rot="21171799">
            <a:off x="2630802" y="4020506"/>
            <a:ext cx="1181148" cy="768061"/>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MV Boli" pitchFamily="2" charset="0"/>
                <a:cs typeface="MV Boli" pitchFamily="2" charset="0"/>
              </a:rPr>
              <a:t>Off-curriculum </a:t>
            </a:r>
            <a:r>
              <a:rPr lang="en-GB" sz="1000" dirty="0">
                <a:solidFill>
                  <a:schemeClr val="tx1"/>
                </a:solidFill>
                <a:latin typeface="MV Boli" pitchFamily="2" charset="0"/>
                <a:cs typeface="MV Boli" pitchFamily="2" charset="0"/>
              </a:rPr>
              <a:t>C</a:t>
            </a:r>
            <a:r>
              <a:rPr lang="en-GB" sz="1000" dirty="0" smtClean="0">
                <a:solidFill>
                  <a:schemeClr val="tx1"/>
                </a:solidFill>
                <a:latin typeface="MV Boli" pitchFamily="2" charset="0"/>
                <a:cs typeface="MV Boli" pitchFamily="2" charset="0"/>
              </a:rPr>
              <a:t>reative Week</a:t>
            </a:r>
            <a:endParaRPr lang="en-GB" sz="1000" dirty="0">
              <a:solidFill>
                <a:schemeClr val="tx1"/>
              </a:solidFill>
              <a:latin typeface="MV Boli" pitchFamily="2" charset="0"/>
              <a:cs typeface="MV Boli" pitchFamily="2" charset="0"/>
            </a:endParaRPr>
          </a:p>
        </p:txBody>
      </p:sp>
      <p:sp>
        <p:nvSpPr>
          <p:cNvPr id="77" name="Folded Corner 76"/>
          <p:cNvSpPr/>
          <p:nvPr/>
        </p:nvSpPr>
        <p:spPr>
          <a:xfrm rot="21171799">
            <a:off x="4072800" y="2380095"/>
            <a:ext cx="1181148" cy="768061"/>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MV Boli" pitchFamily="2" charset="0"/>
                <a:cs typeface="MV Boli" pitchFamily="2" charset="0"/>
              </a:rPr>
              <a:t>New partnerships with 8+ local artists</a:t>
            </a:r>
            <a:endParaRPr lang="en-GB" sz="1000" dirty="0">
              <a:solidFill>
                <a:schemeClr val="tx1"/>
              </a:solidFill>
              <a:latin typeface="MV Boli" pitchFamily="2" charset="0"/>
              <a:cs typeface="MV Boli" pitchFamily="2" charset="0"/>
            </a:endParaRPr>
          </a:p>
        </p:txBody>
      </p:sp>
      <p:grpSp>
        <p:nvGrpSpPr>
          <p:cNvPr id="7" name="Group 6"/>
          <p:cNvGrpSpPr/>
          <p:nvPr/>
        </p:nvGrpSpPr>
        <p:grpSpPr>
          <a:xfrm>
            <a:off x="929174" y="5063867"/>
            <a:ext cx="2922746" cy="415498"/>
            <a:chOff x="562811" y="5063867"/>
            <a:chExt cx="2922746" cy="415498"/>
          </a:xfrm>
        </p:grpSpPr>
        <p:sp>
          <p:nvSpPr>
            <p:cNvPr id="3" name="Diamond 2"/>
            <p:cNvSpPr/>
            <p:nvPr/>
          </p:nvSpPr>
          <p:spPr>
            <a:xfrm>
              <a:off x="562811" y="5126759"/>
              <a:ext cx="336782" cy="318465"/>
            </a:xfrm>
            <a:prstGeom prst="diamond">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a:t>
              </a:r>
              <a:endParaRPr lang="en-GB" dirty="0">
                <a:solidFill>
                  <a:schemeClr val="tx1"/>
                </a:solidFill>
              </a:endParaRPr>
            </a:p>
          </p:txBody>
        </p:sp>
        <p:sp>
          <p:nvSpPr>
            <p:cNvPr id="5" name="TextBox 4"/>
            <p:cNvSpPr txBox="1"/>
            <p:nvPr/>
          </p:nvSpPr>
          <p:spPr>
            <a:xfrm>
              <a:off x="899593" y="5063867"/>
              <a:ext cx="2585964" cy="415498"/>
            </a:xfrm>
            <a:prstGeom prst="rect">
              <a:avLst/>
            </a:prstGeom>
            <a:noFill/>
          </p:spPr>
          <p:txBody>
            <a:bodyPr wrap="none" rtlCol="0">
              <a:spAutoFit/>
            </a:bodyPr>
            <a:lstStyle/>
            <a:p>
              <a:r>
                <a:rPr lang="en-GB" sz="1050" dirty="0" smtClean="0"/>
                <a:t>2 hour workshops were curtailed to &lt;1 hour</a:t>
              </a:r>
            </a:p>
            <a:p>
              <a:r>
                <a:rPr lang="en-GB" sz="1050" dirty="0" smtClean="0"/>
                <a:t>1 artist struggled to engage learners</a:t>
              </a:r>
              <a:endParaRPr lang="en-GB" sz="1050" dirty="0"/>
            </a:p>
          </p:txBody>
        </p:sp>
      </p:grpSp>
      <p:sp>
        <p:nvSpPr>
          <p:cNvPr id="78" name="Folded Corner 77"/>
          <p:cNvSpPr/>
          <p:nvPr/>
        </p:nvSpPr>
        <p:spPr>
          <a:xfrm rot="21171799">
            <a:off x="3947952" y="1815674"/>
            <a:ext cx="1219374" cy="462761"/>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MV Boli" pitchFamily="2" charset="0"/>
                <a:cs typeface="MV Boli" pitchFamily="2" charset="0"/>
              </a:rPr>
              <a:t>Community web page for artists</a:t>
            </a:r>
            <a:endParaRPr lang="en-GB" sz="1000" dirty="0">
              <a:solidFill>
                <a:schemeClr val="tx1"/>
              </a:solidFill>
              <a:latin typeface="MV Boli" pitchFamily="2" charset="0"/>
              <a:cs typeface="MV Boli" pitchFamily="2" charset="0"/>
            </a:endParaRPr>
          </a:p>
        </p:txBody>
      </p:sp>
      <p:sp>
        <p:nvSpPr>
          <p:cNvPr id="80" name="Folded Corner 79"/>
          <p:cNvSpPr/>
          <p:nvPr/>
        </p:nvSpPr>
        <p:spPr>
          <a:xfrm rot="21171799">
            <a:off x="1211589" y="3146095"/>
            <a:ext cx="1143200" cy="1268425"/>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MV Boli" pitchFamily="2" charset="0"/>
                <a:cs typeface="MV Boli" pitchFamily="2" charset="0"/>
              </a:rPr>
              <a:t>Two diverse creative catalysts connected – a producer and a graphic facilitator</a:t>
            </a:r>
            <a:endParaRPr lang="en-GB" sz="1000" dirty="0">
              <a:solidFill>
                <a:schemeClr val="tx1"/>
              </a:solidFill>
              <a:latin typeface="MV Boli" pitchFamily="2" charset="0"/>
              <a:cs typeface="MV Boli" pitchFamily="2" charset="0"/>
            </a:endParaRPr>
          </a:p>
        </p:txBody>
      </p:sp>
      <p:sp>
        <p:nvSpPr>
          <p:cNvPr id="68" name="Folded Corner 67"/>
          <p:cNvSpPr/>
          <p:nvPr/>
        </p:nvSpPr>
        <p:spPr>
          <a:xfrm rot="21171799">
            <a:off x="5519268" y="3853114"/>
            <a:ext cx="1422099" cy="1349767"/>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smtClean="0">
              <a:solidFill>
                <a:schemeClr val="tx1"/>
              </a:solidFill>
              <a:latin typeface="MV Boli" pitchFamily="2" charset="0"/>
              <a:cs typeface="MV Boli" pitchFamily="2" charset="0"/>
            </a:endParaRPr>
          </a:p>
          <a:p>
            <a:pPr algn="ctr"/>
            <a:r>
              <a:rPr lang="en-GB" sz="1200" dirty="0" smtClean="0">
                <a:solidFill>
                  <a:schemeClr val="tx1"/>
                </a:solidFill>
                <a:latin typeface="MV Boli" pitchFamily="2" charset="0"/>
                <a:cs typeface="MV Boli" pitchFamily="2" charset="0"/>
              </a:rPr>
              <a:t>More creative staff – pursuing an indoor beach and treetop school for learners</a:t>
            </a:r>
            <a:endParaRPr lang="en-GB" sz="1200" dirty="0">
              <a:solidFill>
                <a:schemeClr val="tx1"/>
              </a:solidFill>
              <a:latin typeface="MV Boli" pitchFamily="2" charset="0"/>
              <a:cs typeface="MV Boli" pitchFamily="2" charset="0"/>
            </a:endParaRPr>
          </a:p>
        </p:txBody>
      </p:sp>
      <p:sp>
        <p:nvSpPr>
          <p:cNvPr id="81" name="Folded Corner 80"/>
          <p:cNvSpPr/>
          <p:nvPr/>
        </p:nvSpPr>
        <p:spPr>
          <a:xfrm rot="21171799">
            <a:off x="6316111" y="5009081"/>
            <a:ext cx="1181148" cy="768061"/>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MV Boli" pitchFamily="2" charset="0"/>
                <a:cs typeface="MV Boli" pitchFamily="2" charset="0"/>
              </a:rPr>
              <a:t>Sustained relationship with creative </a:t>
            </a:r>
            <a:r>
              <a:rPr lang="en-GB" sz="1000" dirty="0">
                <a:solidFill>
                  <a:schemeClr val="tx1"/>
                </a:solidFill>
                <a:latin typeface="MV Boli" pitchFamily="2" charset="0"/>
                <a:cs typeface="MV Boli" pitchFamily="2" charset="0"/>
              </a:rPr>
              <a:t>c</a:t>
            </a:r>
            <a:r>
              <a:rPr lang="en-GB" sz="1000" dirty="0" smtClean="0">
                <a:solidFill>
                  <a:schemeClr val="tx1"/>
                </a:solidFill>
                <a:latin typeface="MV Boli" pitchFamily="2" charset="0"/>
                <a:cs typeface="MV Boli" pitchFamily="2" charset="0"/>
              </a:rPr>
              <a:t>atalyst</a:t>
            </a:r>
            <a:endParaRPr lang="en-GB" sz="1000" dirty="0">
              <a:solidFill>
                <a:schemeClr val="tx1"/>
              </a:solidFill>
              <a:latin typeface="MV Boli" pitchFamily="2" charset="0"/>
              <a:cs typeface="MV Boli" pitchFamily="2" charset="0"/>
            </a:endParaRPr>
          </a:p>
        </p:txBody>
      </p:sp>
      <p:sp>
        <p:nvSpPr>
          <p:cNvPr id="82" name="Folded Corner 81"/>
          <p:cNvSpPr/>
          <p:nvPr/>
        </p:nvSpPr>
        <p:spPr>
          <a:xfrm rot="21171799">
            <a:off x="7350566" y="3052805"/>
            <a:ext cx="1344959" cy="936104"/>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MV Boli" pitchFamily="2" charset="0"/>
                <a:cs typeface="MV Boli" pitchFamily="2" charset="0"/>
              </a:rPr>
              <a:t>Sustained creative learning environment</a:t>
            </a:r>
            <a:endParaRPr lang="en-GB" sz="1200" dirty="0">
              <a:solidFill>
                <a:schemeClr val="tx1"/>
              </a:solidFill>
              <a:latin typeface="MV Boli" pitchFamily="2" charset="0"/>
              <a:cs typeface="MV Boli" pitchFamily="2" charset="0"/>
            </a:endParaRPr>
          </a:p>
        </p:txBody>
      </p:sp>
      <p:sp>
        <p:nvSpPr>
          <p:cNvPr id="83" name="Folded Corner 82"/>
          <p:cNvSpPr/>
          <p:nvPr/>
        </p:nvSpPr>
        <p:spPr>
          <a:xfrm rot="21171799">
            <a:off x="4100352" y="5395303"/>
            <a:ext cx="1219374" cy="462761"/>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err="1" smtClean="0">
                <a:solidFill>
                  <a:schemeClr val="tx1"/>
                </a:solidFill>
                <a:latin typeface="MV Boli" pitchFamily="2" charset="0"/>
                <a:cs typeface="MV Boli" pitchFamily="2" charset="0"/>
              </a:rPr>
              <a:t>Vimeo</a:t>
            </a:r>
            <a:r>
              <a:rPr lang="en-GB" sz="1000" dirty="0" smtClean="0">
                <a:solidFill>
                  <a:schemeClr val="tx1"/>
                </a:solidFill>
                <a:latin typeface="MV Boli" pitchFamily="2" charset="0"/>
                <a:cs typeface="MV Boli" pitchFamily="2" charset="0"/>
              </a:rPr>
              <a:t> film by pupils</a:t>
            </a:r>
            <a:endParaRPr lang="en-GB" sz="1000" dirty="0">
              <a:solidFill>
                <a:schemeClr val="tx1"/>
              </a:solidFill>
              <a:latin typeface="MV Boli" pitchFamily="2" charset="0"/>
              <a:cs typeface="MV Boli" pitchFamily="2" charset="0"/>
            </a:endParaRPr>
          </a:p>
        </p:txBody>
      </p:sp>
      <p:sp>
        <p:nvSpPr>
          <p:cNvPr id="6" name="Rectangle 5"/>
          <p:cNvSpPr/>
          <p:nvPr/>
        </p:nvSpPr>
        <p:spPr>
          <a:xfrm rot="16200000">
            <a:off x="-1812741" y="4175372"/>
            <a:ext cx="4414233" cy="861774"/>
          </a:xfrm>
          <a:prstGeom prst="rect">
            <a:avLst/>
          </a:prstGeom>
        </p:spPr>
        <p:txBody>
          <a:bodyPr wrap="square">
            <a:spAutoFit/>
          </a:bodyPr>
          <a:lstStyle/>
          <a:p>
            <a:r>
              <a:rPr lang="en-US" sz="1000" dirty="0"/>
              <a:t>I want to make sure that all pupils and parents are involved in the planning of projects and our school is seen as a </a:t>
            </a:r>
            <a:r>
              <a:rPr lang="en-US" sz="1000" dirty="0" smtClean="0"/>
              <a:t>creative </a:t>
            </a:r>
            <a:r>
              <a:rPr lang="en-US" sz="1000" dirty="0"/>
              <a:t>resource with a two way flow. All of our projects have been very successful but I want to </a:t>
            </a:r>
            <a:r>
              <a:rPr lang="en-US" sz="1000" dirty="0" err="1"/>
              <a:t>standardise</a:t>
            </a:r>
            <a:r>
              <a:rPr lang="en-US" sz="1000" dirty="0"/>
              <a:t> the planning format without sapping spontaneity and seized opportunity. I want to make it last and each project should link, leaving an echo. </a:t>
            </a:r>
            <a:endParaRPr lang="en-GB" sz="1000" dirty="0"/>
          </a:p>
        </p:txBody>
      </p:sp>
    </p:spTree>
    <p:extLst>
      <p:ext uri="{BB962C8B-B14F-4D97-AF65-F5344CB8AC3E}">
        <p14:creationId xmlns:p14="http://schemas.microsoft.com/office/powerpoint/2010/main" val="24288498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88024" y="260648"/>
            <a:ext cx="4392488" cy="2554545"/>
          </a:xfrm>
          <a:prstGeom prst="rect">
            <a:avLst/>
          </a:prstGeom>
        </p:spPr>
        <p:txBody>
          <a:bodyPr wrap="square">
            <a:spAutoFit/>
          </a:bodyPr>
          <a:lstStyle/>
          <a:p>
            <a:r>
              <a:rPr lang="en-GB" sz="1600" dirty="0" smtClean="0"/>
              <a:t>“[The Head Teacher] has </a:t>
            </a:r>
            <a:r>
              <a:rPr lang="en-GB" sz="1600" dirty="0"/>
              <a:t>a very clear vision about where he wants the school to go and is very creative in his approach. Working with him is like working with an artist - capturing ideas, being realistic about how to make it happen, working with the staff to get them inspired and trying to make projects happen practically - setting up templates, check lists and funding application outlines</a:t>
            </a:r>
            <a:r>
              <a:rPr lang="en-GB" sz="1600" dirty="0" smtClean="0"/>
              <a:t>.”</a:t>
            </a:r>
          </a:p>
          <a:p>
            <a:pPr algn="r"/>
            <a:r>
              <a:rPr lang="en-GB" sz="1600" dirty="0" smtClean="0"/>
              <a:t>Creative Catalyst</a:t>
            </a:r>
            <a:endParaRPr lang="en-GB" sz="1600" dirty="0"/>
          </a:p>
        </p:txBody>
      </p:sp>
      <p:sp>
        <p:nvSpPr>
          <p:cNvPr id="5" name="Rectangle 4"/>
          <p:cNvSpPr/>
          <p:nvPr/>
        </p:nvSpPr>
        <p:spPr>
          <a:xfrm>
            <a:off x="1979712" y="6009818"/>
            <a:ext cx="2444708" cy="307777"/>
          </a:xfrm>
          <a:prstGeom prst="rect">
            <a:avLst/>
          </a:prstGeom>
        </p:spPr>
        <p:txBody>
          <a:bodyPr wrap="none">
            <a:spAutoFit/>
          </a:bodyPr>
          <a:lstStyle/>
          <a:p>
            <a:r>
              <a:rPr lang="en-GB" sz="1400" dirty="0">
                <a:hlinkClick r:id="rId2"/>
              </a:rPr>
              <a:t>https://vimeo.com/123181899</a:t>
            </a:r>
            <a:endParaRPr lang="en-GB" sz="1400" dirty="0"/>
          </a:p>
        </p:txBody>
      </p:sp>
      <p:sp>
        <p:nvSpPr>
          <p:cNvPr id="6" name="Rectangle 5"/>
          <p:cNvSpPr/>
          <p:nvPr/>
        </p:nvSpPr>
        <p:spPr>
          <a:xfrm>
            <a:off x="1979712" y="6379150"/>
            <a:ext cx="6840760" cy="307777"/>
          </a:xfrm>
          <a:prstGeom prst="rect">
            <a:avLst/>
          </a:prstGeom>
        </p:spPr>
        <p:txBody>
          <a:bodyPr wrap="square">
            <a:spAutoFit/>
          </a:bodyPr>
          <a:lstStyle/>
          <a:p>
            <a:r>
              <a:rPr lang="en-GB" sz="1400" dirty="0">
                <a:hlinkClick r:id="rId3"/>
              </a:rPr>
              <a:t>http://www.ripplearts.co.uk/dalry-primary---a-creative-hub.html</a:t>
            </a:r>
            <a:endParaRPr lang="en-GB" sz="1400" dirty="0"/>
          </a:p>
        </p:txBody>
      </p:sp>
      <p:sp>
        <p:nvSpPr>
          <p:cNvPr id="9" name="Rectangle 8"/>
          <p:cNvSpPr/>
          <p:nvPr/>
        </p:nvSpPr>
        <p:spPr>
          <a:xfrm>
            <a:off x="273518" y="3429000"/>
            <a:ext cx="3290370" cy="2308324"/>
          </a:xfrm>
          <a:prstGeom prst="rect">
            <a:avLst/>
          </a:prstGeom>
          <a:ln>
            <a:solidFill>
              <a:schemeClr val="tx1"/>
            </a:solidFill>
          </a:ln>
        </p:spPr>
        <p:txBody>
          <a:bodyPr wrap="square">
            <a:spAutoFit/>
          </a:bodyPr>
          <a:lstStyle/>
          <a:p>
            <a:r>
              <a:rPr lang="en-GB" sz="1600" dirty="0"/>
              <a:t>We now have ideas of trying to turn the school into a Fringe space, creating a </a:t>
            </a:r>
            <a:r>
              <a:rPr lang="en-GB" sz="1600" dirty="0" smtClean="0"/>
              <a:t>tree house </a:t>
            </a:r>
            <a:r>
              <a:rPr lang="en-GB" sz="1600" dirty="0"/>
              <a:t>internally, a beach and other messy areas that can be used by performers and left for the children to explore and play with</a:t>
            </a:r>
            <a:r>
              <a:rPr lang="en-GB" sz="1600" dirty="0" smtClean="0"/>
              <a:t>.</a:t>
            </a:r>
          </a:p>
          <a:p>
            <a:endParaRPr lang="en-GB" sz="1600" dirty="0"/>
          </a:p>
          <a:p>
            <a:pPr algn="r"/>
            <a:r>
              <a:rPr lang="en-GB" sz="1600" dirty="0" smtClean="0"/>
              <a:t>Educator</a:t>
            </a:r>
            <a:endParaRPr lang="en-GB" sz="16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2246"/>
            <a:ext cx="4597920" cy="3049198"/>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79912" y="2983450"/>
            <a:ext cx="5364088" cy="3017300"/>
          </a:xfrm>
          <a:prstGeom prst="rect">
            <a:avLst/>
          </a:prstGeom>
        </p:spPr>
      </p:pic>
    </p:spTree>
    <p:extLst>
      <p:ext uri="{BB962C8B-B14F-4D97-AF65-F5344CB8AC3E}">
        <p14:creationId xmlns:p14="http://schemas.microsoft.com/office/powerpoint/2010/main" val="31491960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3568" y="985366"/>
            <a:ext cx="7848872" cy="5724644"/>
          </a:xfrm>
          <a:prstGeom prst="rect">
            <a:avLst/>
          </a:prstGeom>
          <a:noFill/>
        </p:spPr>
        <p:txBody>
          <a:bodyPr wrap="square" rtlCol="0">
            <a:spAutoFit/>
          </a:bodyPr>
          <a:lstStyle/>
          <a:p>
            <a:r>
              <a:rPr lang="en-GB" sz="3200" dirty="0" smtClean="0"/>
              <a:t>Rationale</a:t>
            </a:r>
          </a:p>
          <a:p>
            <a:endParaRPr lang="en-GB" dirty="0"/>
          </a:p>
          <a:p>
            <a:r>
              <a:rPr lang="en-GB" sz="1200" dirty="0"/>
              <a:t>Education Scotland is the national body </a:t>
            </a:r>
            <a:r>
              <a:rPr lang="en-GB" sz="1200" dirty="0" smtClean="0"/>
              <a:t>for </a:t>
            </a:r>
            <a:r>
              <a:rPr lang="en-GB" sz="1200" dirty="0"/>
              <a:t>supporting quality and improvement in learning and teaching</a:t>
            </a:r>
            <a:r>
              <a:rPr lang="en-GB" sz="1200" dirty="0" smtClean="0"/>
              <a:t>. Its remit includes strategic objectives </a:t>
            </a:r>
            <a:r>
              <a:rPr lang="en-GB" sz="1200" dirty="0"/>
              <a:t>to </a:t>
            </a:r>
            <a:r>
              <a:rPr lang="en-GB" sz="1200" dirty="0" smtClean="0"/>
              <a:t>build </a:t>
            </a:r>
            <a:r>
              <a:rPr lang="en-GB" sz="1200" dirty="0"/>
              <a:t>a world-class curriculum for all learners in </a:t>
            </a:r>
            <a:r>
              <a:rPr lang="en-GB" sz="1200" dirty="0" smtClean="0"/>
              <a:t>Scotland, promote </a:t>
            </a:r>
            <a:r>
              <a:rPr lang="en-GB" sz="1200" dirty="0"/>
              <a:t>high-quality professional learning and leadership amongst education </a:t>
            </a:r>
            <a:r>
              <a:rPr lang="en-GB" sz="1200" dirty="0" smtClean="0"/>
              <a:t>practitioners, and to build </a:t>
            </a:r>
            <a:r>
              <a:rPr lang="en-GB" sz="1200" dirty="0"/>
              <a:t>the capacity of education providers to improve their performance continuously</a:t>
            </a:r>
            <a:r>
              <a:rPr lang="en-GB" sz="1200" dirty="0" smtClean="0"/>
              <a:t>.</a:t>
            </a:r>
          </a:p>
          <a:p>
            <a:endParaRPr lang="en-GB" sz="1200" dirty="0"/>
          </a:p>
          <a:p>
            <a:r>
              <a:rPr lang="en-GB" sz="1200" dirty="0" smtClean="0"/>
              <a:t>The Creativity Team within Education Scotland has a remit to deliver against Scotland’s Creative Learning Plan which, together with a strategic partnership agreement with Creative Scotland, involves sharing the vision of a more creative Scotland and developing creative learners, creative teachers and a creative education system.</a:t>
            </a:r>
          </a:p>
          <a:p>
            <a:endParaRPr lang="en-GB" sz="1200" dirty="0"/>
          </a:p>
          <a:p>
            <a:r>
              <a:rPr lang="en-GB" sz="1200" dirty="0" smtClean="0"/>
              <a:t>The 3-18 Curriculum Impact report, </a:t>
            </a:r>
            <a:r>
              <a:rPr lang="en-GB" sz="1200" dirty="0"/>
              <a:t>Creativity </a:t>
            </a:r>
            <a:r>
              <a:rPr lang="en-GB" sz="1200" dirty="0" smtClean="0"/>
              <a:t>Across Learning, provides a definition of creativity and identifies four core creativity skills, enabling educators and learners to recognise, articulate and value their creativity skills and offering a means of identifying good practice in all areas where we seek to model and use creativity.</a:t>
            </a:r>
          </a:p>
          <a:p>
            <a:endParaRPr lang="en-GB" sz="1200" dirty="0"/>
          </a:p>
          <a:p>
            <a:r>
              <a:rPr lang="en-GB" sz="1200" dirty="0" smtClean="0"/>
              <a:t>The Creative Change Pilot Project was developed to put this learning into practice in the arena of improvement planning and transformational change, with the aim of embedding innovation, resilience and flexibility in the improvement process. By definition self-evaluation, the driving force behind continuous improvement, involves looking inwards and it can be difficult to know what questions you are not asking and which alternative perspectives you are not seeing the challenge from. An external catalyst coupled with highly developed curiosity and open-mindedness skills can be tools to unlock hidden potential.</a:t>
            </a:r>
            <a:endParaRPr lang="en-GB" sz="1200" strike="sngStrike" dirty="0" smtClean="0">
              <a:solidFill>
                <a:srgbClr val="FF0000"/>
              </a:solidFill>
            </a:endParaRPr>
          </a:p>
          <a:p>
            <a:endParaRPr lang="en-GB" sz="1200" dirty="0"/>
          </a:p>
          <a:p>
            <a:pPr lvl="1"/>
            <a:r>
              <a:rPr lang="en-GB" sz="1400" dirty="0" smtClean="0"/>
              <a:t>‘</a:t>
            </a:r>
            <a:r>
              <a:rPr lang="en-GB" sz="1400" i="1" dirty="0" smtClean="0"/>
              <a:t>We wanted to inject some creativity into the system and tackle existing, stubborn challenges in a new way. We’re calling this creative change</a:t>
            </a:r>
            <a:r>
              <a:rPr lang="en-GB" sz="1400" dirty="0" smtClean="0"/>
              <a:t>.’</a:t>
            </a:r>
          </a:p>
          <a:p>
            <a:pPr algn="r"/>
            <a:r>
              <a:rPr lang="en-GB" sz="1200" b="1" dirty="0"/>
              <a:t>Creativity Team, Education </a:t>
            </a:r>
            <a:r>
              <a:rPr lang="en-GB" sz="1200" b="1" dirty="0" smtClean="0"/>
              <a:t>Scotland </a:t>
            </a:r>
          </a:p>
          <a:p>
            <a:endParaRPr lang="en-GB" sz="1200" dirty="0"/>
          </a:p>
          <a:p>
            <a:r>
              <a:rPr lang="en-GB" sz="1200" dirty="0" smtClean="0"/>
              <a:t>In addition, the project team aspired to manage the project management processes in a way that modelled creative change practices and embodied the four creativity skills of curiosity, open-mindedness, imagination and problem solving.</a:t>
            </a:r>
            <a:endParaRPr lang="en-GB" dirty="0"/>
          </a:p>
        </p:txBody>
      </p:sp>
      <p:sp>
        <p:nvSpPr>
          <p:cNvPr id="9" name="Title 1"/>
          <p:cNvSpPr>
            <a:spLocks noGrp="1"/>
          </p:cNvSpPr>
          <p:nvPr>
            <p:ph type="title"/>
          </p:nvPr>
        </p:nvSpPr>
        <p:spPr>
          <a:xfrm>
            <a:off x="251520" y="260648"/>
            <a:ext cx="8229600" cy="432048"/>
          </a:xfrm>
        </p:spPr>
        <p:txBody>
          <a:bodyPr>
            <a:normAutofit fontScale="90000"/>
          </a:bodyPr>
          <a:lstStyle/>
          <a:p>
            <a:pPr algn="l"/>
            <a:r>
              <a:rPr lang="en-GB" sz="1200" dirty="0" smtClean="0"/>
              <a:t>Creative Change Pilot Project - Final Report</a:t>
            </a:r>
            <a:br>
              <a:rPr lang="en-GB" sz="1200" dirty="0" smtClean="0"/>
            </a:br>
            <a:r>
              <a:rPr lang="en-GB" sz="1200" dirty="0" smtClean="0"/>
              <a:t>September 2015</a:t>
            </a:r>
            <a:endParaRPr lang="en-GB" sz="1200" dirty="0"/>
          </a:p>
        </p:txBody>
      </p:sp>
    </p:spTree>
    <p:extLst>
      <p:ext uri="{BB962C8B-B14F-4D97-AF65-F5344CB8AC3E}">
        <p14:creationId xmlns:p14="http://schemas.microsoft.com/office/powerpoint/2010/main" val="26427199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95936" y="852753"/>
            <a:ext cx="3798027" cy="738664"/>
          </a:xfrm>
          <a:prstGeom prst="rect">
            <a:avLst/>
          </a:prstGeom>
          <a:noFill/>
        </p:spPr>
        <p:txBody>
          <a:bodyPr wrap="none" rtlCol="0">
            <a:spAutoFit/>
          </a:bodyPr>
          <a:lstStyle/>
          <a:p>
            <a:pPr algn="ctr"/>
            <a:r>
              <a:rPr lang="en-GB" sz="2400" dirty="0" smtClean="0"/>
              <a:t>Creative Change Pilot Project</a:t>
            </a:r>
          </a:p>
          <a:p>
            <a:pPr algn="ctr"/>
            <a:r>
              <a:rPr lang="en-GB" dirty="0" smtClean="0"/>
              <a:t>Our Theory of Change</a:t>
            </a:r>
            <a:endParaRPr lang="en-GB" dirty="0"/>
          </a:p>
        </p:txBody>
      </p:sp>
      <p:grpSp>
        <p:nvGrpSpPr>
          <p:cNvPr id="8" name="Group 7"/>
          <p:cNvGrpSpPr/>
          <p:nvPr/>
        </p:nvGrpSpPr>
        <p:grpSpPr>
          <a:xfrm>
            <a:off x="1043608" y="1988840"/>
            <a:ext cx="7697223" cy="4064000"/>
            <a:chOff x="954553" y="1556792"/>
            <a:chExt cx="7697223" cy="4064000"/>
          </a:xfrm>
        </p:grpSpPr>
        <p:graphicFrame>
          <p:nvGraphicFramePr>
            <p:cNvPr id="5" name="Diagram 4"/>
            <p:cNvGraphicFramePr/>
            <p:nvPr>
              <p:extLst>
                <p:ext uri="{D42A27DB-BD31-4B8C-83A1-F6EECF244321}">
                  <p14:modId xmlns:p14="http://schemas.microsoft.com/office/powerpoint/2010/main" val="579070967"/>
                </p:ext>
              </p:extLst>
            </p:nvPr>
          </p:nvGraphicFramePr>
          <p:xfrm>
            <a:off x="2555776" y="155679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ight Arrow 5"/>
            <p:cNvSpPr/>
            <p:nvPr/>
          </p:nvSpPr>
          <p:spPr>
            <a:xfrm>
              <a:off x="2267744" y="2004616"/>
              <a:ext cx="1152128" cy="504056"/>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954553" y="1700808"/>
              <a:ext cx="1296144" cy="1169551"/>
            </a:xfrm>
            <a:prstGeom prst="rect">
              <a:avLst/>
            </a:prstGeom>
            <a:noFill/>
          </p:spPr>
          <p:txBody>
            <a:bodyPr wrap="square" rtlCol="0">
              <a:spAutoFit/>
            </a:bodyPr>
            <a:lstStyle/>
            <a:p>
              <a:r>
                <a:rPr lang="en-GB" sz="1400" b="1" dirty="0" smtClean="0"/>
                <a:t>Creative Catalysts model creative thinking and behaviours</a:t>
              </a:r>
              <a:endParaRPr lang="en-GB" sz="1400" b="1" dirty="0"/>
            </a:p>
          </p:txBody>
        </p:sp>
      </p:grpSp>
      <p:sp>
        <p:nvSpPr>
          <p:cNvPr id="9" name="Title 1"/>
          <p:cNvSpPr>
            <a:spLocks noGrp="1"/>
          </p:cNvSpPr>
          <p:nvPr>
            <p:ph type="title"/>
          </p:nvPr>
        </p:nvSpPr>
        <p:spPr>
          <a:xfrm>
            <a:off x="251520" y="260648"/>
            <a:ext cx="8229600" cy="432048"/>
          </a:xfrm>
        </p:spPr>
        <p:txBody>
          <a:bodyPr>
            <a:normAutofit fontScale="90000"/>
          </a:bodyPr>
          <a:lstStyle/>
          <a:p>
            <a:pPr algn="l"/>
            <a:r>
              <a:rPr lang="en-GB" sz="1200" dirty="0" smtClean="0"/>
              <a:t>Creative Change Pilot Project - Final Report</a:t>
            </a:r>
            <a:br>
              <a:rPr lang="en-GB" sz="1200" dirty="0" smtClean="0"/>
            </a:br>
            <a:r>
              <a:rPr lang="en-GB" sz="1200" dirty="0" smtClean="0"/>
              <a:t>September 2015</a:t>
            </a:r>
            <a:endParaRPr lang="en-GB" sz="1200" dirty="0"/>
          </a:p>
        </p:txBody>
      </p:sp>
    </p:spTree>
    <p:extLst>
      <p:ext uri="{BB962C8B-B14F-4D97-AF65-F5344CB8AC3E}">
        <p14:creationId xmlns:p14="http://schemas.microsoft.com/office/powerpoint/2010/main" val="23322535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p:cNvSpPr/>
          <p:nvPr/>
        </p:nvSpPr>
        <p:spPr>
          <a:xfrm>
            <a:off x="5659443" y="1916832"/>
            <a:ext cx="928781" cy="309634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800" b="1" dirty="0" smtClean="0">
                <a:solidFill>
                  <a:schemeClr val="tx1"/>
                </a:solidFill>
              </a:rPr>
              <a:t>Short Term</a:t>
            </a:r>
            <a:endParaRPr lang="en-GB" sz="1100" b="1" dirty="0">
              <a:solidFill>
                <a:schemeClr val="tx1"/>
              </a:solidFill>
            </a:endParaRPr>
          </a:p>
        </p:txBody>
      </p:sp>
      <p:sp>
        <p:nvSpPr>
          <p:cNvPr id="66" name="Rectangle 65"/>
          <p:cNvSpPr/>
          <p:nvPr/>
        </p:nvSpPr>
        <p:spPr>
          <a:xfrm>
            <a:off x="6669256" y="1922372"/>
            <a:ext cx="928781" cy="309634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800" b="1" dirty="0" smtClean="0">
                <a:solidFill>
                  <a:schemeClr val="tx1"/>
                </a:solidFill>
              </a:rPr>
              <a:t>Medium Term</a:t>
            </a:r>
            <a:endParaRPr lang="en-GB" sz="1100" b="1" dirty="0">
              <a:solidFill>
                <a:schemeClr val="tx1"/>
              </a:solidFill>
            </a:endParaRPr>
          </a:p>
        </p:txBody>
      </p:sp>
      <p:sp>
        <p:nvSpPr>
          <p:cNvPr id="67" name="Rectangle 66"/>
          <p:cNvSpPr/>
          <p:nvPr/>
        </p:nvSpPr>
        <p:spPr>
          <a:xfrm>
            <a:off x="7675667" y="1911253"/>
            <a:ext cx="928781" cy="309634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800" b="1" dirty="0" smtClean="0">
                <a:solidFill>
                  <a:schemeClr val="tx1"/>
                </a:solidFill>
              </a:rPr>
              <a:t>Long Term</a:t>
            </a:r>
            <a:endParaRPr lang="en-GB" sz="1100" b="1" dirty="0">
              <a:solidFill>
                <a:schemeClr val="tx1"/>
              </a:solidFill>
            </a:endParaRPr>
          </a:p>
        </p:txBody>
      </p:sp>
      <p:grpSp>
        <p:nvGrpSpPr>
          <p:cNvPr id="54" name="Group 53"/>
          <p:cNvGrpSpPr/>
          <p:nvPr/>
        </p:nvGrpSpPr>
        <p:grpSpPr>
          <a:xfrm>
            <a:off x="1049308" y="5733256"/>
            <a:ext cx="7298264" cy="1070194"/>
            <a:chOff x="1086004" y="3272631"/>
            <a:chExt cx="7298264" cy="1070194"/>
          </a:xfrm>
        </p:grpSpPr>
        <p:sp>
          <p:nvSpPr>
            <p:cNvPr id="10" name="Line 18"/>
            <p:cNvSpPr>
              <a:spLocks noChangeShapeType="1"/>
            </p:cNvSpPr>
            <p:nvPr/>
          </p:nvSpPr>
          <p:spPr bwMode="auto">
            <a:xfrm>
              <a:off x="1086004" y="3694906"/>
              <a:ext cx="272632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 name="Line 19"/>
            <p:cNvSpPr>
              <a:spLocks noChangeShapeType="1"/>
            </p:cNvSpPr>
            <p:nvPr/>
          </p:nvSpPr>
          <p:spPr bwMode="auto">
            <a:xfrm>
              <a:off x="4328238" y="3694906"/>
              <a:ext cx="40560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 name="Text Box 20"/>
            <p:cNvSpPr txBox="1">
              <a:spLocks noChangeArrowheads="1"/>
            </p:cNvSpPr>
            <p:nvPr/>
          </p:nvSpPr>
          <p:spPr bwMode="auto">
            <a:xfrm>
              <a:off x="1086004" y="3696494"/>
              <a:ext cx="272632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900" b="1" dirty="0" smtClean="0"/>
                <a:t>We believe that everyone is creative, and equipped with a suite of creativity skills, but that these skills can be </a:t>
              </a:r>
              <a:r>
                <a:rPr lang="en-US" sz="900" b="1" dirty="0" err="1" smtClean="0"/>
                <a:t>under-utilised</a:t>
              </a:r>
              <a:r>
                <a:rPr lang="en-US" sz="900" b="1" dirty="0" smtClean="0"/>
                <a:t> and that obstacles exist to hinder their use.</a:t>
              </a:r>
              <a:endParaRPr lang="en-US" sz="900" b="1" dirty="0"/>
            </a:p>
          </p:txBody>
        </p:sp>
        <p:sp>
          <p:nvSpPr>
            <p:cNvPr id="13" name="Text Box 21"/>
            <p:cNvSpPr txBox="1">
              <a:spLocks noChangeArrowheads="1"/>
            </p:cNvSpPr>
            <p:nvPr/>
          </p:nvSpPr>
          <p:spPr bwMode="auto">
            <a:xfrm>
              <a:off x="4328238" y="3696494"/>
              <a:ext cx="405603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900" b="1" dirty="0" smtClean="0"/>
                <a:t>We intend to mentor and model the use of these creativity skills in practical settings across education, and believe that this will empower educators to generate new directions and solutions to </a:t>
              </a:r>
              <a:r>
                <a:rPr lang="en-US" sz="900" b="1" dirty="0"/>
                <a:t> </a:t>
              </a:r>
              <a:r>
                <a:rPr lang="en-US" sz="900" b="1" dirty="0" smtClean="0"/>
                <a:t>persistent problems and challenges</a:t>
              </a:r>
              <a:endParaRPr lang="en-US" sz="900" b="1" dirty="0"/>
            </a:p>
          </p:txBody>
        </p:sp>
        <p:sp>
          <p:nvSpPr>
            <p:cNvPr id="36" name="Rectangle 25"/>
            <p:cNvSpPr>
              <a:spLocks noChangeArrowheads="1"/>
            </p:cNvSpPr>
            <p:nvPr/>
          </p:nvSpPr>
          <p:spPr bwMode="auto">
            <a:xfrm>
              <a:off x="1157239" y="3272631"/>
              <a:ext cx="2655092" cy="2762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b="1"/>
                <a:t>Assumptions</a:t>
              </a:r>
            </a:p>
          </p:txBody>
        </p:sp>
        <p:sp>
          <p:nvSpPr>
            <p:cNvPr id="29" name="Rectangle 33"/>
            <p:cNvSpPr>
              <a:spLocks noChangeArrowheads="1"/>
            </p:cNvSpPr>
            <p:nvPr/>
          </p:nvSpPr>
          <p:spPr bwMode="auto">
            <a:xfrm>
              <a:off x="4477183" y="3272631"/>
              <a:ext cx="3831535" cy="2762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b="1" dirty="0" smtClean="0"/>
                <a:t>Intended Results</a:t>
              </a:r>
              <a:endParaRPr lang="en-US" sz="1400" b="1" dirty="0"/>
            </a:p>
          </p:txBody>
        </p:sp>
      </p:grpSp>
      <p:grpSp>
        <p:nvGrpSpPr>
          <p:cNvPr id="53" name="Group 52"/>
          <p:cNvGrpSpPr/>
          <p:nvPr/>
        </p:nvGrpSpPr>
        <p:grpSpPr>
          <a:xfrm>
            <a:off x="107504" y="764704"/>
            <a:ext cx="8856984" cy="1724025"/>
            <a:chOff x="534480" y="1000918"/>
            <a:chExt cx="8069967" cy="1724025"/>
          </a:xfrm>
        </p:grpSpPr>
        <p:grpSp>
          <p:nvGrpSpPr>
            <p:cNvPr id="8" name="Group 7"/>
            <p:cNvGrpSpPr>
              <a:grpSpLocks/>
            </p:cNvGrpSpPr>
            <p:nvPr/>
          </p:nvGrpSpPr>
          <p:grpSpPr bwMode="auto">
            <a:xfrm>
              <a:off x="1086004" y="1134268"/>
              <a:ext cx="7518443" cy="690563"/>
              <a:chOff x="624" y="2064"/>
              <a:chExt cx="4896" cy="480"/>
            </a:xfrm>
          </p:grpSpPr>
          <p:sp>
            <p:nvSpPr>
              <p:cNvPr id="43" name="Rectangle 8"/>
              <p:cNvSpPr>
                <a:spLocks noChangeArrowheads="1"/>
              </p:cNvSpPr>
              <p:nvPr/>
            </p:nvSpPr>
            <p:spPr bwMode="auto">
              <a:xfrm>
                <a:off x="624" y="2064"/>
                <a:ext cx="864" cy="4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b="1" dirty="0"/>
                  <a:t>Resources /</a:t>
                </a:r>
              </a:p>
              <a:p>
                <a:pPr algn="ctr"/>
                <a:r>
                  <a:rPr lang="en-US" sz="1200" b="1" dirty="0"/>
                  <a:t>Inputs</a:t>
                </a:r>
              </a:p>
            </p:txBody>
          </p:sp>
          <p:sp>
            <p:nvSpPr>
              <p:cNvPr id="44" name="Rectangle 9"/>
              <p:cNvSpPr>
                <a:spLocks noChangeArrowheads="1"/>
              </p:cNvSpPr>
              <p:nvPr/>
            </p:nvSpPr>
            <p:spPr bwMode="auto">
              <a:xfrm>
                <a:off x="1632" y="2064"/>
                <a:ext cx="864" cy="4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b="1"/>
                  <a:t>Activities</a:t>
                </a:r>
              </a:p>
            </p:txBody>
          </p:sp>
          <p:sp>
            <p:nvSpPr>
              <p:cNvPr id="45" name="Rectangle 10"/>
              <p:cNvSpPr>
                <a:spLocks noChangeArrowheads="1"/>
              </p:cNvSpPr>
              <p:nvPr/>
            </p:nvSpPr>
            <p:spPr bwMode="auto">
              <a:xfrm>
                <a:off x="2640" y="2064"/>
                <a:ext cx="864" cy="4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b="1" dirty="0"/>
                  <a:t>Outputs</a:t>
                </a:r>
              </a:p>
            </p:txBody>
          </p:sp>
          <p:sp>
            <p:nvSpPr>
              <p:cNvPr id="46" name="Rectangle 11"/>
              <p:cNvSpPr>
                <a:spLocks noChangeArrowheads="1"/>
              </p:cNvSpPr>
              <p:nvPr/>
            </p:nvSpPr>
            <p:spPr bwMode="auto">
              <a:xfrm>
                <a:off x="3648" y="2064"/>
                <a:ext cx="864" cy="4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b="1"/>
                  <a:t>Outcomes</a:t>
                </a:r>
              </a:p>
            </p:txBody>
          </p:sp>
          <p:sp>
            <p:nvSpPr>
              <p:cNvPr id="47" name="Rectangle 12"/>
              <p:cNvSpPr>
                <a:spLocks noChangeArrowheads="1"/>
              </p:cNvSpPr>
              <p:nvPr/>
            </p:nvSpPr>
            <p:spPr bwMode="auto">
              <a:xfrm>
                <a:off x="4656" y="2064"/>
                <a:ext cx="864" cy="4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b="1"/>
                  <a:t>Impact</a:t>
                </a:r>
              </a:p>
            </p:txBody>
          </p:sp>
          <p:sp>
            <p:nvSpPr>
              <p:cNvPr id="48" name="AutoShape 13"/>
              <p:cNvSpPr>
                <a:spLocks noChangeArrowheads="1"/>
              </p:cNvSpPr>
              <p:nvPr/>
            </p:nvSpPr>
            <p:spPr bwMode="auto">
              <a:xfrm>
                <a:off x="1488" y="2112"/>
                <a:ext cx="192" cy="384"/>
              </a:xfrm>
              <a:prstGeom prst="rightArrow">
                <a:avLst>
                  <a:gd name="adj1" fmla="val 50000"/>
                  <a:gd name="adj2" fmla="val 54167"/>
                </a:avLst>
              </a:prstGeom>
              <a:solidFill>
                <a:schemeClr val="hlink"/>
              </a:solidFill>
              <a:ln w="9525">
                <a:solidFill>
                  <a:srgbClr val="CC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 name="AutoShape 14"/>
              <p:cNvSpPr>
                <a:spLocks noChangeArrowheads="1"/>
              </p:cNvSpPr>
              <p:nvPr/>
            </p:nvSpPr>
            <p:spPr bwMode="auto">
              <a:xfrm>
                <a:off x="2496" y="2112"/>
                <a:ext cx="192" cy="384"/>
              </a:xfrm>
              <a:prstGeom prst="rightArrow">
                <a:avLst>
                  <a:gd name="adj1" fmla="val 50000"/>
                  <a:gd name="adj2" fmla="val 54167"/>
                </a:avLst>
              </a:prstGeom>
              <a:solidFill>
                <a:schemeClr val="hlink"/>
              </a:solidFill>
              <a:ln w="9525">
                <a:solidFill>
                  <a:srgbClr val="CC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0" name="AutoShape 15"/>
              <p:cNvSpPr>
                <a:spLocks noChangeArrowheads="1"/>
              </p:cNvSpPr>
              <p:nvPr/>
            </p:nvSpPr>
            <p:spPr bwMode="auto">
              <a:xfrm>
                <a:off x="3504" y="2112"/>
                <a:ext cx="192" cy="384"/>
              </a:xfrm>
              <a:prstGeom prst="rightArrow">
                <a:avLst>
                  <a:gd name="adj1" fmla="val 50000"/>
                  <a:gd name="adj2" fmla="val 54167"/>
                </a:avLst>
              </a:prstGeom>
              <a:solidFill>
                <a:schemeClr val="hlink"/>
              </a:solidFill>
              <a:ln w="9525">
                <a:solidFill>
                  <a:srgbClr val="CC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 name="AutoShape 16"/>
              <p:cNvSpPr>
                <a:spLocks noChangeArrowheads="1"/>
              </p:cNvSpPr>
              <p:nvPr/>
            </p:nvSpPr>
            <p:spPr bwMode="auto">
              <a:xfrm>
                <a:off x="4512" y="2112"/>
                <a:ext cx="192" cy="384"/>
              </a:xfrm>
              <a:prstGeom prst="rightArrow">
                <a:avLst>
                  <a:gd name="adj1" fmla="val 50000"/>
                  <a:gd name="adj2" fmla="val 54167"/>
                </a:avLst>
              </a:prstGeom>
              <a:solidFill>
                <a:schemeClr val="hlink"/>
              </a:solidFill>
              <a:ln w="9525">
                <a:solidFill>
                  <a:srgbClr val="CC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15" name="Rectangle 23"/>
            <p:cNvSpPr>
              <a:spLocks noChangeArrowheads="1"/>
            </p:cNvSpPr>
            <p:nvPr/>
          </p:nvSpPr>
          <p:spPr bwMode="auto">
            <a:xfrm flipV="1">
              <a:off x="570096" y="1137443"/>
              <a:ext cx="442515" cy="13795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1"/>
            <a:lstStyle/>
            <a:p>
              <a:pPr algn="ctr"/>
              <a:endParaRPr lang="en-US"/>
            </a:p>
          </p:txBody>
        </p:sp>
        <p:sp>
          <p:nvSpPr>
            <p:cNvPr id="18" name="AutoShape 40"/>
            <p:cNvSpPr>
              <a:spLocks noChangeArrowheads="1"/>
            </p:cNvSpPr>
            <p:nvPr/>
          </p:nvSpPr>
          <p:spPr bwMode="auto">
            <a:xfrm flipV="1">
              <a:off x="865826" y="1000918"/>
              <a:ext cx="366964" cy="1724025"/>
            </a:xfrm>
            <a:prstGeom prst="rightArrow">
              <a:avLst>
                <a:gd name="adj1" fmla="val 50000"/>
                <a:gd name="adj2" fmla="val 72500"/>
              </a:avLst>
            </a:prstGeom>
            <a:solidFill>
              <a:schemeClr val="hlink"/>
            </a:solidFill>
            <a:ln w="9525">
              <a:solidFill>
                <a:srgbClr val="CC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r>
                <a:rPr lang="en-US" sz="1200" b="1" dirty="0">
                  <a:solidFill>
                    <a:srgbClr val="CC6600"/>
                  </a:solidFill>
                </a:rPr>
                <a:t>Priorities</a:t>
              </a:r>
              <a:endParaRPr lang="en-US" b="1" dirty="0">
                <a:solidFill>
                  <a:srgbClr val="CC6600"/>
                </a:solidFill>
              </a:endParaRPr>
            </a:p>
          </p:txBody>
        </p:sp>
        <p:sp>
          <p:nvSpPr>
            <p:cNvPr id="19" name="Rectangle 41"/>
            <p:cNvSpPr>
              <a:spLocks noChangeArrowheads="1"/>
            </p:cNvSpPr>
            <p:nvPr/>
          </p:nvSpPr>
          <p:spPr bwMode="auto">
            <a:xfrm rot="16200000">
              <a:off x="316387" y="1621442"/>
              <a:ext cx="809625" cy="373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dirty="0" smtClean="0"/>
                <a:t>Situation</a:t>
              </a:r>
              <a:endParaRPr lang="en-US" sz="1200" b="1" dirty="0"/>
            </a:p>
          </p:txBody>
        </p:sp>
      </p:grpSp>
      <p:sp>
        <p:nvSpPr>
          <p:cNvPr id="71" name="TextBox 70"/>
          <p:cNvSpPr txBox="1"/>
          <p:nvPr/>
        </p:nvSpPr>
        <p:spPr>
          <a:xfrm>
            <a:off x="2718268" y="114089"/>
            <a:ext cx="3798027" cy="738664"/>
          </a:xfrm>
          <a:prstGeom prst="rect">
            <a:avLst/>
          </a:prstGeom>
          <a:noFill/>
        </p:spPr>
        <p:txBody>
          <a:bodyPr wrap="none" rtlCol="0">
            <a:spAutoFit/>
          </a:bodyPr>
          <a:lstStyle/>
          <a:p>
            <a:pPr algn="ctr"/>
            <a:r>
              <a:rPr lang="en-GB" sz="2400" dirty="0" smtClean="0"/>
              <a:t>Creative Change Pilot Project</a:t>
            </a:r>
          </a:p>
          <a:p>
            <a:pPr algn="ctr"/>
            <a:r>
              <a:rPr lang="en-GB" dirty="0" smtClean="0"/>
              <a:t>The Logic Model</a:t>
            </a:r>
            <a:endParaRPr lang="en-GB" dirty="0"/>
          </a:p>
        </p:txBody>
      </p:sp>
      <p:sp>
        <p:nvSpPr>
          <p:cNvPr id="72" name="Folded Corner 71"/>
          <p:cNvSpPr/>
          <p:nvPr/>
        </p:nvSpPr>
        <p:spPr>
          <a:xfrm rot="21171799">
            <a:off x="191721" y="2472376"/>
            <a:ext cx="1344959" cy="936104"/>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smtClean="0">
              <a:solidFill>
                <a:schemeClr val="tx1"/>
              </a:solidFill>
              <a:latin typeface="MV Boli" pitchFamily="2" charset="0"/>
              <a:cs typeface="MV Boli" pitchFamily="2" charset="0"/>
            </a:endParaRPr>
          </a:p>
          <a:p>
            <a:pPr algn="ctr"/>
            <a:r>
              <a:rPr lang="en-GB" sz="1200" dirty="0" smtClean="0">
                <a:solidFill>
                  <a:schemeClr val="tx1"/>
                </a:solidFill>
                <a:latin typeface="MV Boli" pitchFamily="2" charset="0"/>
                <a:cs typeface="MV Boli" pitchFamily="2" charset="0"/>
              </a:rPr>
              <a:t>Identify educators with a challenge they are stuck on</a:t>
            </a:r>
            <a:endParaRPr lang="en-GB" sz="1200" dirty="0">
              <a:solidFill>
                <a:schemeClr val="tx1"/>
              </a:solidFill>
              <a:latin typeface="MV Boli" pitchFamily="2" charset="0"/>
              <a:cs typeface="MV Boli" pitchFamily="2" charset="0"/>
            </a:endParaRPr>
          </a:p>
        </p:txBody>
      </p:sp>
      <p:sp>
        <p:nvSpPr>
          <p:cNvPr id="74" name="Folded Corner 73"/>
          <p:cNvSpPr/>
          <p:nvPr/>
        </p:nvSpPr>
        <p:spPr>
          <a:xfrm rot="21171799">
            <a:off x="925448" y="3455484"/>
            <a:ext cx="1200719" cy="764307"/>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smtClean="0">
              <a:solidFill>
                <a:schemeClr val="tx1"/>
              </a:solidFill>
              <a:latin typeface="MV Boli" pitchFamily="2" charset="0"/>
              <a:cs typeface="MV Boli" pitchFamily="2" charset="0"/>
            </a:endParaRPr>
          </a:p>
          <a:p>
            <a:pPr algn="ctr"/>
            <a:r>
              <a:rPr lang="en-GB" sz="1000" dirty="0" smtClean="0">
                <a:solidFill>
                  <a:schemeClr val="tx1"/>
                </a:solidFill>
                <a:latin typeface="MV Boli" pitchFamily="2" charset="0"/>
                <a:cs typeface="MV Boli" pitchFamily="2" charset="0"/>
              </a:rPr>
              <a:t>Match educators with a Creative Catalyst</a:t>
            </a:r>
            <a:endParaRPr lang="en-GB" sz="1000" dirty="0">
              <a:solidFill>
                <a:schemeClr val="tx1"/>
              </a:solidFill>
              <a:latin typeface="MV Boli" pitchFamily="2" charset="0"/>
              <a:cs typeface="MV Boli" pitchFamily="2" charset="0"/>
            </a:endParaRPr>
          </a:p>
        </p:txBody>
      </p:sp>
      <p:sp>
        <p:nvSpPr>
          <p:cNvPr id="77" name="Folded Corner 76"/>
          <p:cNvSpPr/>
          <p:nvPr/>
        </p:nvSpPr>
        <p:spPr>
          <a:xfrm rot="21171799">
            <a:off x="2340207" y="2392329"/>
            <a:ext cx="1344959" cy="936104"/>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smtClean="0">
              <a:solidFill>
                <a:schemeClr val="tx1"/>
              </a:solidFill>
              <a:latin typeface="MV Boli" pitchFamily="2" charset="0"/>
              <a:cs typeface="MV Boli" pitchFamily="2" charset="0"/>
            </a:endParaRPr>
          </a:p>
          <a:p>
            <a:pPr algn="ctr"/>
            <a:r>
              <a:rPr lang="en-GB" sz="1200" dirty="0" smtClean="0">
                <a:solidFill>
                  <a:schemeClr val="tx1"/>
                </a:solidFill>
                <a:latin typeface="MV Boli" pitchFamily="2" charset="0"/>
                <a:cs typeface="MV Boli" pitchFamily="2" charset="0"/>
              </a:rPr>
              <a:t>Educators and Creative Catalysts collaborate</a:t>
            </a:r>
            <a:endParaRPr lang="en-GB" sz="1200" dirty="0">
              <a:solidFill>
                <a:schemeClr val="tx1"/>
              </a:solidFill>
              <a:latin typeface="MV Boli" pitchFamily="2" charset="0"/>
              <a:cs typeface="MV Boli" pitchFamily="2" charset="0"/>
            </a:endParaRPr>
          </a:p>
        </p:txBody>
      </p:sp>
      <p:grpSp>
        <p:nvGrpSpPr>
          <p:cNvPr id="94" name="Group 93"/>
          <p:cNvGrpSpPr/>
          <p:nvPr/>
        </p:nvGrpSpPr>
        <p:grpSpPr>
          <a:xfrm>
            <a:off x="4026706" y="1772816"/>
            <a:ext cx="1441735" cy="3501502"/>
            <a:chOff x="4026706" y="2033801"/>
            <a:chExt cx="1441735" cy="3501502"/>
          </a:xfrm>
        </p:grpSpPr>
        <p:sp>
          <p:nvSpPr>
            <p:cNvPr id="78" name="Folded Corner 77"/>
            <p:cNvSpPr/>
            <p:nvPr/>
          </p:nvSpPr>
          <p:spPr>
            <a:xfrm rot="21171799">
              <a:off x="4257877" y="2033801"/>
              <a:ext cx="957615" cy="63117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MV Boli" pitchFamily="2" charset="0"/>
                  <a:cs typeface="MV Boli" pitchFamily="2" charset="0"/>
                </a:rPr>
                <a:t>Conversation</a:t>
              </a:r>
              <a:endParaRPr lang="en-GB" sz="1000" dirty="0">
                <a:solidFill>
                  <a:schemeClr val="tx1"/>
                </a:solidFill>
                <a:latin typeface="MV Boli" pitchFamily="2" charset="0"/>
                <a:cs typeface="MV Boli" pitchFamily="2" charset="0"/>
              </a:endParaRPr>
            </a:p>
          </p:txBody>
        </p:sp>
        <p:sp>
          <p:nvSpPr>
            <p:cNvPr id="79" name="Folded Corner 78"/>
            <p:cNvSpPr/>
            <p:nvPr/>
          </p:nvSpPr>
          <p:spPr>
            <a:xfrm rot="21171799">
              <a:off x="4026706" y="2806460"/>
              <a:ext cx="1181148" cy="768061"/>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err="1" smtClean="0">
                  <a:solidFill>
                    <a:schemeClr val="tx1"/>
                  </a:solidFill>
                  <a:latin typeface="MV Boli" pitchFamily="2" charset="0"/>
                  <a:cs typeface="MV Boli" pitchFamily="2" charset="0"/>
                </a:rPr>
                <a:t>CLPL</a:t>
              </a:r>
              <a:r>
                <a:rPr lang="en-GB" sz="1000" dirty="0" smtClean="0">
                  <a:solidFill>
                    <a:schemeClr val="tx1"/>
                  </a:solidFill>
                  <a:latin typeface="MV Boli" pitchFamily="2" charset="0"/>
                  <a:cs typeface="MV Boli" pitchFamily="2" charset="0"/>
                </a:rPr>
                <a:t>, staff meetings, workshops</a:t>
              </a:r>
              <a:endParaRPr lang="en-GB" sz="1000" dirty="0">
                <a:solidFill>
                  <a:schemeClr val="tx1"/>
                </a:solidFill>
                <a:latin typeface="MV Boli" pitchFamily="2" charset="0"/>
                <a:cs typeface="MV Boli" pitchFamily="2" charset="0"/>
              </a:endParaRPr>
            </a:p>
          </p:txBody>
        </p:sp>
        <p:sp>
          <p:nvSpPr>
            <p:cNvPr id="80" name="Folded Corner 79"/>
            <p:cNvSpPr/>
            <p:nvPr/>
          </p:nvSpPr>
          <p:spPr>
            <a:xfrm rot="21171799">
              <a:off x="4201060" y="4253072"/>
              <a:ext cx="1181148" cy="768061"/>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MV Boli" pitchFamily="2" charset="0"/>
                  <a:cs typeface="MV Boli" pitchFamily="2" charset="0"/>
                </a:rPr>
                <a:t>Structured Approaches</a:t>
              </a:r>
              <a:endParaRPr lang="en-GB" sz="1000" dirty="0">
                <a:solidFill>
                  <a:schemeClr val="tx1"/>
                </a:solidFill>
                <a:latin typeface="MV Boli" pitchFamily="2" charset="0"/>
                <a:cs typeface="MV Boli" pitchFamily="2" charset="0"/>
              </a:endParaRPr>
            </a:p>
          </p:txBody>
        </p:sp>
        <p:sp>
          <p:nvSpPr>
            <p:cNvPr id="81" name="Folded Corner 80"/>
            <p:cNvSpPr/>
            <p:nvPr/>
          </p:nvSpPr>
          <p:spPr>
            <a:xfrm rot="21171799">
              <a:off x="4405805" y="4869685"/>
              <a:ext cx="865692" cy="665618"/>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MV Boli" pitchFamily="2" charset="0"/>
                  <a:cs typeface="MV Boli" pitchFamily="2" charset="0"/>
                </a:rPr>
                <a:t>Workshops with learners</a:t>
              </a:r>
              <a:endParaRPr lang="en-GB" sz="1000" dirty="0">
                <a:solidFill>
                  <a:schemeClr val="tx1"/>
                </a:solidFill>
                <a:latin typeface="MV Boli" pitchFamily="2" charset="0"/>
                <a:cs typeface="MV Boli" pitchFamily="2" charset="0"/>
              </a:endParaRPr>
            </a:p>
          </p:txBody>
        </p:sp>
        <p:sp>
          <p:nvSpPr>
            <p:cNvPr id="82" name="Folded Corner 81"/>
            <p:cNvSpPr/>
            <p:nvPr/>
          </p:nvSpPr>
          <p:spPr>
            <a:xfrm rot="21171799">
              <a:off x="4287293" y="3570146"/>
              <a:ext cx="1181148" cy="768061"/>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MV Boli" pitchFamily="2" charset="0"/>
                  <a:cs typeface="MV Boli" pitchFamily="2" charset="0"/>
                </a:rPr>
                <a:t>Innovative and unpredicted activities</a:t>
              </a:r>
              <a:endParaRPr lang="en-GB" sz="1000" dirty="0">
                <a:solidFill>
                  <a:schemeClr val="tx1"/>
                </a:solidFill>
                <a:latin typeface="MV Boli" pitchFamily="2" charset="0"/>
                <a:cs typeface="MV Boli" pitchFamily="2" charset="0"/>
              </a:endParaRPr>
            </a:p>
          </p:txBody>
        </p:sp>
      </p:grpSp>
      <p:sp>
        <p:nvSpPr>
          <p:cNvPr id="86" name="Folded Corner 85"/>
          <p:cNvSpPr/>
          <p:nvPr/>
        </p:nvSpPr>
        <p:spPr>
          <a:xfrm rot="21171799">
            <a:off x="7296285" y="3139117"/>
            <a:ext cx="1777592" cy="1239698"/>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smtClean="0">
              <a:solidFill>
                <a:schemeClr val="tx1"/>
              </a:solidFill>
              <a:latin typeface="MV Boli" pitchFamily="2" charset="0"/>
              <a:cs typeface="MV Boli" pitchFamily="2" charset="0"/>
            </a:endParaRPr>
          </a:p>
          <a:p>
            <a:pPr algn="ctr"/>
            <a:r>
              <a:rPr lang="en-GB" sz="1000" dirty="0" smtClean="0">
                <a:solidFill>
                  <a:schemeClr val="tx1"/>
                </a:solidFill>
                <a:latin typeface="MV Boli" pitchFamily="2" charset="0"/>
                <a:cs typeface="MV Boli" pitchFamily="2" charset="0"/>
              </a:rPr>
              <a:t>Cultural Change</a:t>
            </a:r>
          </a:p>
          <a:p>
            <a:pPr algn="ctr"/>
            <a:endParaRPr lang="en-GB" sz="1200" dirty="0">
              <a:solidFill>
                <a:schemeClr val="tx1"/>
              </a:solidFill>
              <a:latin typeface="MV Boli" pitchFamily="2" charset="0"/>
              <a:cs typeface="MV Boli" pitchFamily="2" charset="0"/>
            </a:endParaRPr>
          </a:p>
          <a:p>
            <a:pPr marL="171450" indent="-171450">
              <a:buFont typeface="Arial" pitchFamily="34" charset="0"/>
              <a:buChar char="•"/>
            </a:pPr>
            <a:r>
              <a:rPr lang="en-GB" sz="1000" dirty="0" smtClean="0">
                <a:solidFill>
                  <a:schemeClr val="tx1"/>
                </a:solidFill>
                <a:latin typeface="MV Boli" pitchFamily="2" charset="0"/>
                <a:cs typeface="MV Boli" pitchFamily="2" charset="0"/>
              </a:rPr>
              <a:t>More flexible systems</a:t>
            </a:r>
          </a:p>
          <a:p>
            <a:pPr marL="171450" indent="-171450">
              <a:buFont typeface="Arial" pitchFamily="34" charset="0"/>
              <a:buChar char="•"/>
            </a:pPr>
            <a:r>
              <a:rPr lang="en-GB" sz="1000" dirty="0" smtClean="0">
                <a:solidFill>
                  <a:schemeClr val="tx1"/>
                </a:solidFill>
                <a:latin typeface="MV Boli" pitchFamily="2" charset="0"/>
                <a:cs typeface="MV Boli" pitchFamily="2" charset="0"/>
              </a:rPr>
              <a:t>More creative establishments</a:t>
            </a:r>
          </a:p>
          <a:p>
            <a:pPr marL="171450" indent="-171450">
              <a:buFont typeface="Arial" pitchFamily="34" charset="0"/>
              <a:buChar char="•"/>
            </a:pPr>
            <a:r>
              <a:rPr lang="en-GB" sz="1000" dirty="0" smtClean="0">
                <a:solidFill>
                  <a:schemeClr val="tx1"/>
                </a:solidFill>
                <a:latin typeface="MV Boli" pitchFamily="2" charset="0"/>
                <a:cs typeface="MV Boli" pitchFamily="2" charset="0"/>
              </a:rPr>
              <a:t>More resilient staff</a:t>
            </a:r>
          </a:p>
          <a:p>
            <a:pPr marL="171450" indent="-171450">
              <a:buFont typeface="Arial" pitchFamily="34" charset="0"/>
              <a:buChar char="•"/>
            </a:pPr>
            <a:r>
              <a:rPr lang="en-GB" sz="1000" dirty="0" smtClean="0">
                <a:solidFill>
                  <a:schemeClr val="tx1"/>
                </a:solidFill>
                <a:latin typeface="MV Boli" pitchFamily="2" charset="0"/>
                <a:cs typeface="MV Boli" pitchFamily="2" charset="0"/>
              </a:rPr>
              <a:t>More empowered staff</a:t>
            </a:r>
            <a:endParaRPr lang="en-GB" sz="1000" dirty="0">
              <a:solidFill>
                <a:schemeClr val="tx1"/>
              </a:solidFill>
              <a:latin typeface="MV Boli" pitchFamily="2" charset="0"/>
              <a:cs typeface="MV Boli" pitchFamily="2" charset="0"/>
            </a:endParaRPr>
          </a:p>
        </p:txBody>
      </p:sp>
      <p:sp>
        <p:nvSpPr>
          <p:cNvPr id="89" name="Left Brace 88"/>
          <p:cNvSpPr/>
          <p:nvPr/>
        </p:nvSpPr>
        <p:spPr>
          <a:xfrm>
            <a:off x="3775634" y="1976760"/>
            <a:ext cx="269344" cy="3030837"/>
          </a:xfrm>
          <a:prstGeom prst="leftBrace">
            <a:avLst>
              <a:gd name="adj1" fmla="val 8333"/>
              <a:gd name="adj2" fmla="val 2653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91" name="Straight Arrow Connector 90"/>
          <p:cNvCxnSpPr/>
          <p:nvPr/>
        </p:nvCxnSpPr>
        <p:spPr>
          <a:xfrm>
            <a:off x="1691680" y="2800828"/>
            <a:ext cx="47731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4" name="Folded Corner 83"/>
          <p:cNvSpPr/>
          <p:nvPr/>
        </p:nvSpPr>
        <p:spPr>
          <a:xfrm rot="21171799">
            <a:off x="6617621" y="2288083"/>
            <a:ext cx="1680805" cy="895962"/>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smtClean="0">
              <a:solidFill>
                <a:schemeClr val="tx1"/>
              </a:solidFill>
              <a:latin typeface="MV Boli" pitchFamily="2" charset="0"/>
              <a:cs typeface="MV Boli" pitchFamily="2" charset="0"/>
            </a:endParaRPr>
          </a:p>
          <a:p>
            <a:pPr algn="ctr"/>
            <a:r>
              <a:rPr lang="en-GB" sz="1200" dirty="0" smtClean="0">
                <a:solidFill>
                  <a:schemeClr val="tx1"/>
                </a:solidFill>
                <a:latin typeface="MV Boli" pitchFamily="2" charset="0"/>
                <a:cs typeface="MV Boli" pitchFamily="2" charset="0"/>
              </a:rPr>
              <a:t>Practical changes and improvement</a:t>
            </a:r>
            <a:endParaRPr lang="en-GB" sz="1200" dirty="0">
              <a:solidFill>
                <a:schemeClr val="tx1"/>
              </a:solidFill>
              <a:latin typeface="MV Boli" pitchFamily="2" charset="0"/>
              <a:cs typeface="MV Boli" pitchFamily="2" charset="0"/>
            </a:endParaRPr>
          </a:p>
        </p:txBody>
      </p:sp>
      <p:sp>
        <p:nvSpPr>
          <p:cNvPr id="85" name="Folded Corner 84"/>
          <p:cNvSpPr/>
          <p:nvPr/>
        </p:nvSpPr>
        <p:spPr>
          <a:xfrm rot="21171799">
            <a:off x="6140973" y="4306326"/>
            <a:ext cx="1614581" cy="1015159"/>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smtClean="0">
              <a:solidFill>
                <a:schemeClr val="tx1"/>
              </a:solidFill>
              <a:latin typeface="MV Boli" pitchFamily="2" charset="0"/>
              <a:cs typeface="MV Boli" pitchFamily="2" charset="0"/>
            </a:endParaRPr>
          </a:p>
          <a:p>
            <a:pPr algn="ctr"/>
            <a:r>
              <a:rPr lang="en-GB" sz="800" dirty="0" smtClean="0">
                <a:solidFill>
                  <a:schemeClr val="tx1"/>
                </a:solidFill>
                <a:latin typeface="MV Boli" pitchFamily="2" charset="0"/>
                <a:cs typeface="MV Boli" pitchFamily="2" charset="0"/>
              </a:rPr>
              <a:t>Develop creative educators</a:t>
            </a:r>
          </a:p>
          <a:p>
            <a:pPr marL="171450" indent="-171450">
              <a:buFont typeface="Arial" pitchFamily="34" charset="0"/>
              <a:buChar char="•"/>
            </a:pPr>
            <a:endParaRPr lang="en-GB" sz="800" dirty="0" smtClean="0">
              <a:solidFill>
                <a:schemeClr val="tx1"/>
              </a:solidFill>
              <a:latin typeface="MV Boli" pitchFamily="2" charset="0"/>
              <a:cs typeface="MV Boli" pitchFamily="2" charset="0"/>
            </a:endParaRPr>
          </a:p>
          <a:p>
            <a:pPr marL="171450" indent="-171450">
              <a:buFont typeface="Arial" pitchFamily="34" charset="0"/>
              <a:buChar char="•"/>
            </a:pPr>
            <a:r>
              <a:rPr lang="en-GB" sz="800" dirty="0" smtClean="0">
                <a:solidFill>
                  <a:schemeClr val="tx1"/>
                </a:solidFill>
                <a:latin typeface="MV Boli" pitchFamily="2" charset="0"/>
                <a:cs typeface="MV Boli" pitchFamily="2" charset="0"/>
              </a:rPr>
              <a:t>More curious</a:t>
            </a:r>
          </a:p>
          <a:p>
            <a:pPr marL="171450" indent="-171450">
              <a:buFont typeface="Arial" pitchFamily="34" charset="0"/>
              <a:buChar char="•"/>
            </a:pPr>
            <a:r>
              <a:rPr lang="en-GB" sz="800" dirty="0" smtClean="0">
                <a:solidFill>
                  <a:schemeClr val="tx1"/>
                </a:solidFill>
                <a:latin typeface="MV Boli" pitchFamily="2" charset="0"/>
                <a:cs typeface="MV Boli" pitchFamily="2" charset="0"/>
              </a:rPr>
              <a:t>More open-minded</a:t>
            </a:r>
          </a:p>
          <a:p>
            <a:pPr marL="171450" indent="-171450">
              <a:buFont typeface="Arial" pitchFamily="34" charset="0"/>
              <a:buChar char="•"/>
            </a:pPr>
            <a:r>
              <a:rPr lang="en-GB" sz="800" dirty="0" smtClean="0">
                <a:solidFill>
                  <a:schemeClr val="tx1"/>
                </a:solidFill>
                <a:latin typeface="MV Boli" pitchFamily="2" charset="0"/>
                <a:cs typeface="MV Boli" pitchFamily="2" charset="0"/>
              </a:rPr>
              <a:t>More imaginative</a:t>
            </a:r>
          </a:p>
          <a:p>
            <a:pPr marL="171450" indent="-171450">
              <a:buFont typeface="Arial" pitchFamily="34" charset="0"/>
              <a:buChar char="•"/>
            </a:pPr>
            <a:r>
              <a:rPr lang="en-GB" sz="800" dirty="0" smtClean="0">
                <a:solidFill>
                  <a:schemeClr val="tx1"/>
                </a:solidFill>
                <a:latin typeface="MV Boli" pitchFamily="2" charset="0"/>
                <a:cs typeface="MV Boli" pitchFamily="2" charset="0"/>
              </a:rPr>
              <a:t>Better problem solvers</a:t>
            </a:r>
            <a:endParaRPr lang="en-GB" sz="800" dirty="0">
              <a:solidFill>
                <a:schemeClr val="tx1"/>
              </a:solidFill>
              <a:latin typeface="MV Boli" pitchFamily="2" charset="0"/>
              <a:cs typeface="MV Boli" pitchFamily="2" charset="0"/>
            </a:endParaRPr>
          </a:p>
        </p:txBody>
      </p:sp>
      <p:cxnSp>
        <p:nvCxnSpPr>
          <p:cNvPr id="92" name="Straight Arrow Connector 91"/>
          <p:cNvCxnSpPr/>
          <p:nvPr/>
        </p:nvCxnSpPr>
        <p:spPr>
          <a:xfrm>
            <a:off x="5453050" y="2800828"/>
            <a:ext cx="106324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3" name="Folded Corner 82"/>
          <p:cNvSpPr/>
          <p:nvPr/>
        </p:nvSpPr>
        <p:spPr>
          <a:xfrm rot="21171799">
            <a:off x="5578937" y="3525932"/>
            <a:ext cx="1312839" cy="953714"/>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itchFamily="34" charset="0"/>
              <a:buChar char="•"/>
            </a:pPr>
            <a:endParaRPr lang="en-GB" sz="800" dirty="0" smtClean="0">
              <a:solidFill>
                <a:schemeClr val="tx1"/>
              </a:solidFill>
              <a:latin typeface="MV Boli" pitchFamily="2" charset="0"/>
              <a:cs typeface="MV Boli" pitchFamily="2" charset="0"/>
            </a:endParaRPr>
          </a:p>
          <a:p>
            <a:pPr marL="171450" indent="-171450">
              <a:buFont typeface="Arial" pitchFamily="34" charset="0"/>
              <a:buChar char="•"/>
            </a:pPr>
            <a:r>
              <a:rPr lang="en-GB" sz="800" dirty="0" smtClean="0">
                <a:solidFill>
                  <a:schemeClr val="tx1"/>
                </a:solidFill>
                <a:latin typeface="MV Boli" pitchFamily="2" charset="0"/>
                <a:cs typeface="MV Boli" pitchFamily="2" charset="0"/>
              </a:rPr>
              <a:t>Renewed passion for the challenge</a:t>
            </a:r>
          </a:p>
          <a:p>
            <a:pPr marL="171450" indent="-171450">
              <a:buFont typeface="Arial" pitchFamily="34" charset="0"/>
              <a:buChar char="•"/>
            </a:pPr>
            <a:r>
              <a:rPr lang="en-GB" sz="800" dirty="0" smtClean="0">
                <a:solidFill>
                  <a:schemeClr val="tx1"/>
                </a:solidFill>
                <a:latin typeface="MV Boli" pitchFamily="2" charset="0"/>
                <a:cs typeface="MV Boli" pitchFamily="2" charset="0"/>
              </a:rPr>
              <a:t>New questions</a:t>
            </a:r>
          </a:p>
          <a:p>
            <a:pPr marL="171450" indent="-171450">
              <a:buFont typeface="Arial" pitchFamily="34" charset="0"/>
              <a:buChar char="•"/>
            </a:pPr>
            <a:r>
              <a:rPr lang="en-GB" sz="800" dirty="0" smtClean="0">
                <a:solidFill>
                  <a:schemeClr val="tx1"/>
                </a:solidFill>
                <a:latin typeface="MV Boli" pitchFamily="2" charset="0"/>
                <a:cs typeface="MV Boli" pitchFamily="2" charset="0"/>
              </a:rPr>
              <a:t>New ways of looking at the challenge</a:t>
            </a:r>
            <a:endParaRPr lang="en-GB" sz="800" dirty="0">
              <a:solidFill>
                <a:schemeClr val="tx1"/>
              </a:solidFill>
              <a:latin typeface="MV Boli" pitchFamily="2" charset="0"/>
              <a:cs typeface="MV Boli" pitchFamily="2" charset="0"/>
            </a:endParaRPr>
          </a:p>
        </p:txBody>
      </p:sp>
    </p:spTree>
    <p:extLst>
      <p:ext uri="{BB962C8B-B14F-4D97-AF65-F5344CB8AC3E}">
        <p14:creationId xmlns:p14="http://schemas.microsoft.com/office/powerpoint/2010/main" val="16433768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51520" y="260648"/>
            <a:ext cx="8229600" cy="432048"/>
          </a:xfrm>
        </p:spPr>
        <p:txBody>
          <a:bodyPr>
            <a:normAutofit fontScale="90000"/>
          </a:bodyPr>
          <a:lstStyle/>
          <a:p>
            <a:pPr algn="l"/>
            <a:r>
              <a:rPr lang="en-GB" sz="1200" dirty="0" smtClean="0"/>
              <a:t>Creative Change Pilot Project - Final Report</a:t>
            </a:r>
            <a:br>
              <a:rPr lang="en-GB" sz="1200" dirty="0" smtClean="0"/>
            </a:br>
            <a:r>
              <a:rPr lang="en-GB" sz="1200" dirty="0" smtClean="0"/>
              <a:t>September 2015</a:t>
            </a:r>
            <a:endParaRPr lang="en-GB" sz="12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0653" y="-59004"/>
            <a:ext cx="4069739" cy="8240532"/>
          </a:xfrm>
          <a:prstGeom prst="rect">
            <a:avLst/>
          </a:prstGeom>
        </p:spPr>
      </p:pic>
    </p:spTree>
    <p:extLst>
      <p:ext uri="{BB962C8B-B14F-4D97-AF65-F5344CB8AC3E}">
        <p14:creationId xmlns:p14="http://schemas.microsoft.com/office/powerpoint/2010/main" val="42136941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3568" y="1196752"/>
            <a:ext cx="7848872" cy="5016758"/>
          </a:xfrm>
          <a:prstGeom prst="rect">
            <a:avLst/>
          </a:prstGeom>
          <a:noFill/>
        </p:spPr>
        <p:txBody>
          <a:bodyPr wrap="square" rtlCol="0">
            <a:spAutoFit/>
          </a:bodyPr>
          <a:lstStyle/>
          <a:p>
            <a:r>
              <a:rPr lang="en-GB" sz="3200" dirty="0" smtClean="0"/>
              <a:t>Resources and Inputs</a:t>
            </a:r>
          </a:p>
          <a:p>
            <a:endParaRPr lang="en-GB" dirty="0"/>
          </a:p>
          <a:p>
            <a:r>
              <a:rPr lang="en-GB" sz="1200" dirty="0" smtClean="0"/>
              <a:t>There were three ingredients in the Creative Change Pilot Project:</a:t>
            </a:r>
          </a:p>
          <a:p>
            <a:endParaRPr lang="en-GB" sz="1200" dirty="0" smtClean="0"/>
          </a:p>
          <a:p>
            <a:r>
              <a:rPr lang="en-GB" sz="1200" b="1" dirty="0" smtClean="0"/>
              <a:t>Partnerships</a:t>
            </a:r>
            <a:endParaRPr lang="en-GB" sz="1200" b="1" dirty="0"/>
          </a:p>
          <a:p>
            <a:r>
              <a:rPr lang="en-GB" sz="1200" dirty="0" smtClean="0"/>
              <a:t>Education Scotland’s Creativity Team worked in partnership with College Development Network and the Emporium of Dangerous </a:t>
            </a:r>
            <a:r>
              <a:rPr lang="en-GB" sz="1200" dirty="0" smtClean="0"/>
              <a:t>Ideas </a:t>
            </a:r>
            <a:r>
              <a:rPr lang="en-GB" sz="1200" dirty="0" smtClean="0"/>
              <a:t>to plan and deliver the project. </a:t>
            </a:r>
            <a:r>
              <a:rPr lang="en-GB" sz="1200" dirty="0"/>
              <a:t>The </a:t>
            </a:r>
            <a:r>
              <a:rPr lang="en-GB" sz="1200" dirty="0" smtClean="0"/>
              <a:t>total project spend was £32,500. </a:t>
            </a:r>
          </a:p>
          <a:p>
            <a:endParaRPr lang="en-GB" sz="1200" dirty="0"/>
          </a:p>
          <a:p>
            <a:r>
              <a:rPr lang="en-GB" sz="1200" b="1" dirty="0" smtClean="0"/>
              <a:t>Creative Catalysts</a:t>
            </a:r>
          </a:p>
          <a:p>
            <a:r>
              <a:rPr lang="en-GB" sz="1200" dirty="0" smtClean="0"/>
              <a:t>An open invitation was issued through a range of professional networks calling for anyone who identified themselves as being a Creative </a:t>
            </a:r>
            <a:r>
              <a:rPr lang="en-GB" sz="1200" dirty="0"/>
              <a:t>Catalyst – the creative thinkers who played the catalytic function within our theory of change. </a:t>
            </a:r>
            <a:r>
              <a:rPr lang="en-GB" sz="1200" dirty="0" smtClean="0"/>
              <a:t> This approach gathered together a diverse range of professionals including a software developer, an architect, a national arts body, a regional arts centre, educators, producers, community artists and a graphic facilitator. We were yet to discover the extent of what this group had to offer and had to trust that our process would generate the right matches with the educators and their challenges.</a:t>
            </a:r>
          </a:p>
          <a:p>
            <a:endParaRPr lang="en-GB" sz="1200" dirty="0" smtClean="0"/>
          </a:p>
          <a:p>
            <a:r>
              <a:rPr lang="en-GB" sz="1200" b="1" dirty="0" smtClean="0"/>
              <a:t>Challenges</a:t>
            </a:r>
            <a:endParaRPr lang="en-GB" sz="1200" b="1" dirty="0"/>
          </a:p>
          <a:p>
            <a:r>
              <a:rPr lang="en-GB" sz="1200" dirty="0" smtClean="0"/>
              <a:t>The challenges themselves were identified through a national, open invitation to Scottish educators asking them to come to us with a difficult problem they would like help in addressing. </a:t>
            </a:r>
          </a:p>
          <a:p>
            <a:r>
              <a:rPr lang="en-GB" sz="1200" dirty="0" smtClean="0"/>
              <a:t>We received nearly 20 challenges from educators including teachers, principal teachers , head teachers of nurseries, primaries and secondary schools, quality improvement teams, special units, college lecturers and heads of schools, and Community Learning and Development. The challenges presented involved a wide range of issues at all levels, including single subjects, single year groups, and whole nursery, primary or secondary establishments.</a:t>
            </a:r>
          </a:p>
          <a:p>
            <a:endParaRPr lang="en-GB" dirty="0"/>
          </a:p>
        </p:txBody>
      </p:sp>
      <p:sp>
        <p:nvSpPr>
          <p:cNvPr id="4" name="Title 1"/>
          <p:cNvSpPr txBox="1">
            <a:spLocks/>
          </p:cNvSpPr>
          <p:nvPr/>
        </p:nvSpPr>
        <p:spPr>
          <a:xfrm>
            <a:off x="251520" y="260648"/>
            <a:ext cx="8229600" cy="432048"/>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200" smtClean="0"/>
              <a:t>Creative Change Pilot Project - Final Report</a:t>
            </a:r>
            <a:br>
              <a:rPr lang="en-GB" sz="1200" smtClean="0"/>
            </a:br>
            <a:r>
              <a:rPr lang="en-GB" sz="1200" smtClean="0"/>
              <a:t>September 2015</a:t>
            </a:r>
            <a:endParaRPr lang="en-GB" sz="1200" dirty="0"/>
          </a:p>
        </p:txBody>
      </p:sp>
    </p:spTree>
    <p:extLst>
      <p:ext uri="{BB962C8B-B14F-4D97-AF65-F5344CB8AC3E}">
        <p14:creationId xmlns:p14="http://schemas.microsoft.com/office/powerpoint/2010/main" val="16076264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51520" y="260648"/>
            <a:ext cx="8229600" cy="432048"/>
          </a:xfrm>
        </p:spPr>
        <p:txBody>
          <a:bodyPr>
            <a:normAutofit fontScale="90000"/>
          </a:bodyPr>
          <a:lstStyle/>
          <a:p>
            <a:pPr algn="l"/>
            <a:r>
              <a:rPr lang="en-GB" sz="1200" dirty="0" smtClean="0"/>
              <a:t>Creative Change Pilot Project - Final Report</a:t>
            </a:r>
            <a:br>
              <a:rPr lang="en-GB" sz="1200" dirty="0" smtClean="0"/>
            </a:br>
            <a:r>
              <a:rPr lang="en-GB" sz="1200" dirty="0" smtClean="0"/>
              <a:t>September 2015</a:t>
            </a:r>
            <a:endParaRPr lang="en-GB" sz="1200" dirty="0"/>
          </a:p>
        </p:txBody>
      </p:sp>
      <p:sp>
        <p:nvSpPr>
          <p:cNvPr id="7" name="TextBox 6"/>
          <p:cNvSpPr txBox="1"/>
          <p:nvPr/>
        </p:nvSpPr>
        <p:spPr>
          <a:xfrm>
            <a:off x="2771800" y="1060356"/>
            <a:ext cx="3960440" cy="4985980"/>
          </a:xfrm>
          <a:prstGeom prst="rect">
            <a:avLst/>
          </a:prstGeom>
          <a:noFill/>
          <a:ln>
            <a:solidFill>
              <a:schemeClr val="accent1"/>
            </a:solidFill>
          </a:ln>
        </p:spPr>
        <p:txBody>
          <a:bodyPr wrap="square" rtlCol="0">
            <a:spAutoFit/>
          </a:bodyPr>
          <a:lstStyle/>
          <a:p>
            <a:r>
              <a:rPr lang="en-GB" sz="1200" b="1" dirty="0" smtClean="0"/>
              <a:t>Open Invitation to Educators</a:t>
            </a:r>
          </a:p>
          <a:p>
            <a:endParaRPr lang="en-GB" sz="1200" b="1" dirty="0" smtClean="0"/>
          </a:p>
          <a:p>
            <a:endParaRPr lang="en-GB" sz="1200" b="1" dirty="0" smtClean="0"/>
          </a:p>
          <a:p>
            <a:r>
              <a:rPr lang="en-GB" sz="1200" b="1" dirty="0" smtClean="0"/>
              <a:t>Is there an issue you would like to address in order to make a change that will improve outcomes for learners? </a:t>
            </a:r>
            <a:endParaRPr lang="en-GB" sz="1200" dirty="0" smtClean="0"/>
          </a:p>
          <a:p>
            <a:r>
              <a:rPr lang="en-GB" sz="1200" dirty="0" smtClean="0"/>
              <a:t> </a:t>
            </a:r>
          </a:p>
          <a:p>
            <a:r>
              <a:rPr lang="en-GB" sz="1200" dirty="0" smtClean="0"/>
              <a:t>Scotland's Creative Learning Partnership is offering you a unique opportunity to help you address a challenging issue and make a transformative change. Issues and changes can be at any scale – from classroom-based to whole establishment/learning community. This invitation is open to individuals from all education sectors so there is potential for cross-</a:t>
            </a:r>
            <a:r>
              <a:rPr lang="en-GB" sz="1200" dirty="0" err="1" smtClean="0"/>
              <a:t>sectoral</a:t>
            </a:r>
            <a:r>
              <a:rPr lang="en-GB" sz="1200" dirty="0" smtClean="0"/>
              <a:t> partnership working. </a:t>
            </a:r>
          </a:p>
          <a:p>
            <a:r>
              <a:rPr lang="en-GB" sz="1200" dirty="0" smtClean="0"/>
              <a:t> </a:t>
            </a:r>
          </a:p>
          <a:p>
            <a:r>
              <a:rPr lang="en-GB" sz="1200" dirty="0" smtClean="0"/>
              <a:t>We will help you explore your issue by matching you with a creative catalyst who will work with you, using creative approaches and coaching techniques, to help you plan and implement your change. </a:t>
            </a:r>
          </a:p>
          <a:p>
            <a:r>
              <a:rPr lang="en-GB" sz="1200" dirty="0" smtClean="0"/>
              <a:t> </a:t>
            </a:r>
          </a:p>
          <a:p>
            <a:r>
              <a:rPr lang="en-GB" sz="1200" dirty="0" smtClean="0"/>
              <a:t>You are invited to register your interest with us by answering these questions:</a:t>
            </a:r>
          </a:p>
          <a:p>
            <a:pPr lvl="0"/>
            <a:r>
              <a:rPr lang="en-GB" sz="1200" dirty="0" smtClean="0"/>
              <a:t>What is the issue you would like to address?</a:t>
            </a:r>
          </a:p>
          <a:p>
            <a:pPr lvl="0"/>
            <a:r>
              <a:rPr lang="en-GB" sz="1200" dirty="0" smtClean="0"/>
              <a:t>What is the change you would like to make?</a:t>
            </a:r>
          </a:p>
          <a:p>
            <a:pPr lvl="0"/>
            <a:r>
              <a:rPr lang="en-GB" sz="1200" dirty="0" smtClean="0"/>
              <a:t>What is the impact you would like this change to have on learners? </a:t>
            </a:r>
          </a:p>
          <a:p>
            <a:endParaRPr lang="en-GB" dirty="0"/>
          </a:p>
        </p:txBody>
      </p:sp>
    </p:spTree>
    <p:extLst>
      <p:ext uri="{BB962C8B-B14F-4D97-AF65-F5344CB8AC3E}">
        <p14:creationId xmlns:p14="http://schemas.microsoft.com/office/powerpoint/2010/main" val="13941563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13311</TotalTime>
  <Words>7485</Words>
  <Application>Microsoft Office PowerPoint</Application>
  <PresentationFormat>On-screen Show (4:3)</PresentationFormat>
  <Paragraphs>901</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Creative Change Pilot Project Final Report September 2015</vt:lpstr>
      <vt:lpstr>Creative Change Pilot Project - Final Report September 2015</vt:lpstr>
      <vt:lpstr>PowerPoint Presentation</vt:lpstr>
      <vt:lpstr>Creative Change Pilot Project - Final Report September 2015</vt:lpstr>
      <vt:lpstr>Creative Change Pilot Project - Final Report September 2015</vt:lpstr>
      <vt:lpstr>PowerPoint Presentation</vt:lpstr>
      <vt:lpstr>Creative Change Pilot Project - Final Report September 2015</vt:lpstr>
      <vt:lpstr>PowerPoint Presentation</vt:lpstr>
      <vt:lpstr>Creative Change Pilot Project - Final Report September 2015</vt:lpstr>
      <vt:lpstr>PowerPoint Presentation</vt:lpstr>
      <vt:lpstr>Creative Change Pilot Project - Final Report September 2015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Individual Challenges  Motivated Mathematicians Forfar Academy and Dundee Contemporary Arts  Anxious Learners Boclair Academy and Patrick Boxall, Create and Connect Learning/Clare Mills, Graphic Facilitator  A ‘Can Do’ School Ethos Kings Park Secondary and Scott Sherwood, Live Think Design/Clare Mills, Graphic Facilitator  Understanding Dyscalculia/Teaching Fractions East Dunbartonshire Education Support Team/Oxgang Primary and NYCOS  Increasing Pupil and Parent Voice Knightswood Secondary School and Scott Sherwood/Clare Mills, Graphic Facilitator  Breaking the Cycle of Parental Disengagement Wyndford Nursery and Paul Gorman, Hidden Giants  Bully-proofing the School Westerton Primary and Scott Sherwood, Live Think Design/Clare Mills, Graphic Facilitator  Building a Sustainable Creative Hub  Dalry Primary School and Susan Hay, Ripple Arts/Clare Mills, Graphic Facilitator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Scottish Government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U416265</dc:creator>
  <cp:lastModifiedBy>U416265</cp:lastModifiedBy>
  <cp:revision>229</cp:revision>
  <cp:lastPrinted>2015-10-19T13:13:41Z</cp:lastPrinted>
  <dcterms:created xsi:type="dcterms:W3CDTF">2015-08-18T10:40:13Z</dcterms:created>
  <dcterms:modified xsi:type="dcterms:W3CDTF">2016-06-09T14:46:33Z</dcterms:modified>
</cp:coreProperties>
</file>